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797675" cy="9928225"/>
  <p:embeddedFontLst>
    <p:embeddedFont>
      <p:font typeface="Corbel"/>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E177B0-A6A1-4255-AB8B-60E911D267E7}">
  <a:tblStyle styleId="{28E177B0-A6A1-4255-AB8B-60E911D267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orbel-regular.fntdata"/><Relationship Id="rId25" Type="http://schemas.openxmlformats.org/officeDocument/2006/relationships/slide" Target="slides/slide19.xml"/><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orbel-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5.xml"/><Relationship Id="rId33" Type="http://schemas.openxmlformats.org/officeDocument/2006/relationships/font" Target="fonts/CenturyGothic-boldItalic.fntdata"/><Relationship Id="rId10" Type="http://schemas.openxmlformats.org/officeDocument/2006/relationships/slide" Target="slides/slide4.xml"/><Relationship Id="rId32"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135"/>
          </a:xfrm>
          <a:prstGeom prst="rect">
            <a:avLst/>
          </a:prstGeom>
          <a:noFill/>
          <a:ln>
            <a:noFill/>
          </a:ln>
        </p:spPr>
        <p:txBody>
          <a:bodyPr anchorCtr="0" anchor="t" bIns="47775" lIns="95550" spcFirstLastPara="1" rIns="95550" wrap="square" tIns="4777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135"/>
          </a:xfrm>
          <a:prstGeom prst="rect">
            <a:avLst/>
          </a:prstGeom>
          <a:noFill/>
          <a:ln>
            <a:noFill/>
          </a:ln>
        </p:spPr>
        <p:txBody>
          <a:bodyPr anchorCtr="0" anchor="t" bIns="47775" lIns="95550" spcFirstLastPara="1" rIns="95550" wrap="square" tIns="4777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2"/>
            <a:ext cx="2945659" cy="498134"/>
          </a:xfrm>
          <a:prstGeom prst="rect">
            <a:avLst/>
          </a:prstGeom>
          <a:noFill/>
          <a:ln>
            <a:noFill/>
          </a:ln>
        </p:spPr>
        <p:txBody>
          <a:bodyPr anchorCtr="0" anchor="b" bIns="47775" lIns="95550" spcFirstLastPara="1" rIns="95550" wrap="square" tIns="4777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marR="0" rtl="0" algn="r">
              <a:spcBef>
                <a:spcPts val="0"/>
              </a:spcBef>
              <a:spcAft>
                <a:spcPts val="0"/>
              </a:spcAft>
              <a:buNone/>
            </a:pPr>
            <a:fld id="{00000000-1234-1234-1234-123412341234}" type="slidenum">
              <a:rPr b="0" i="0" lang="fr-FR"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42" name="Google Shape;142;p1: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0: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287" name="Google Shape;287;p10: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1: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1: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03" name="Google Shape;303;p11: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2: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19" name="Google Shape;319;p12: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3: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3: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35" name="Google Shape;335;p13: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4: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51" name="Google Shape;351;p14: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5: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5: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70" name="Google Shape;370;p15: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6: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6: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86" name="Google Shape;386;p16: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7: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7: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410" name="Google Shape;410;p17: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8: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8: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426" name="Google Shape;426;p18: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9: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9: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450" name="Google Shape;450;p19: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2: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60" name="Google Shape;160;p2: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3: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75" name="Google Shape;175;p3: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4: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90" name="Google Shape;190;p4: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5: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205" name="Google Shape;205;p5: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6: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222" name="Google Shape;222;p6: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7: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239" name="Google Shape;239;p7: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8: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8: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256" name="Google Shape;256;p8: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9:notes"/>
          <p:cNvSpPr txBox="1"/>
          <p:nvPr>
            <p:ph idx="1" type="body"/>
          </p:nvPr>
        </p:nvSpPr>
        <p:spPr>
          <a:xfrm>
            <a:off x="679768" y="4777958"/>
            <a:ext cx="5438140" cy="3909239"/>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272" name="Google Shape;272;p9:notes"/>
          <p:cNvSpPr txBox="1"/>
          <p:nvPr>
            <p:ph idx="12" type="sldNum"/>
          </p:nvPr>
        </p:nvSpPr>
        <p:spPr>
          <a:xfrm>
            <a:off x="3850443" y="9430092"/>
            <a:ext cx="2945659" cy="498134"/>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4" name="Google Shape;24;p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cxnSp>
        <p:nvCxnSpPr>
          <p:cNvPr id="27" name="Google Shape;27;p2"/>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8" name="Google Shape;28;p2"/>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9" name="Google Shape;29;p2"/>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30" name="Google Shape;30;p2"/>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31" name="Google Shape;31;p2"/>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anoramique avec légende">
  <p:cSld name="Image panoramique avec légende">
    <p:spTree>
      <p:nvGrpSpPr>
        <p:cNvPr id="83" name="Shape 83"/>
        <p:cNvGrpSpPr/>
        <p:nvPr/>
      </p:nvGrpSpPr>
      <p:grpSpPr>
        <a:xfrm>
          <a:off x="0" y="0"/>
          <a:ext cx="0" cy="0"/>
          <a:chOff x="0" y="0"/>
          <a:chExt cx="0" cy="0"/>
        </a:xfrm>
      </p:grpSpPr>
      <p:sp>
        <p:nvSpPr>
          <p:cNvPr id="84" name="Google Shape;84;p1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6" name="Google Shape;86;p11"/>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7" name="Google Shape;87;p1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légende">
  <p:cSld name="Titre et légende">
    <p:spTree>
      <p:nvGrpSpPr>
        <p:cNvPr id="90" name="Shape 90"/>
        <p:cNvGrpSpPr/>
        <p:nvPr/>
      </p:nvGrpSpPr>
      <p:grpSpPr>
        <a:xfrm>
          <a:off x="0" y="0"/>
          <a:ext cx="0" cy="0"/>
          <a:chOff x="0" y="0"/>
          <a:chExt cx="0" cy="0"/>
        </a:xfrm>
      </p:grpSpPr>
      <p:sp>
        <p:nvSpPr>
          <p:cNvPr id="91" name="Google Shape;91;p12"/>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3" name="Google Shape;93;p1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avec légende">
  <p:cSld name="Citation avec légende">
    <p:spTree>
      <p:nvGrpSpPr>
        <p:cNvPr id="96" name="Shape 96"/>
        <p:cNvGrpSpPr/>
        <p:nvPr/>
      </p:nvGrpSpPr>
      <p:grpSpPr>
        <a:xfrm>
          <a:off x="0" y="0"/>
          <a:ext cx="0" cy="0"/>
          <a:chOff x="0" y="0"/>
          <a:chExt cx="0" cy="0"/>
        </a:xfrm>
      </p:grpSpPr>
      <p:sp>
        <p:nvSpPr>
          <p:cNvPr id="97" name="Google Shape;97;p13"/>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9" name="Google Shape;99;p13"/>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0" name="Google Shape;100;p1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03" name="Google Shape;103;p13"/>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
        <p:nvSpPr>
          <p:cNvPr id="104" name="Google Shape;104;p13"/>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de nom">
  <p:cSld name="Carte de nom">
    <p:spTree>
      <p:nvGrpSpPr>
        <p:cNvPr id="105" name="Shape 105"/>
        <p:cNvGrpSpPr/>
        <p:nvPr/>
      </p:nvGrpSpPr>
      <p:grpSpPr>
        <a:xfrm>
          <a:off x="0" y="0"/>
          <a:ext cx="0" cy="0"/>
          <a:chOff x="0" y="0"/>
          <a:chExt cx="0" cy="0"/>
        </a:xfrm>
      </p:grpSpPr>
      <p:sp>
        <p:nvSpPr>
          <p:cNvPr id="106" name="Google Shape;106;p14"/>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8" name="Google Shape;108;p1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Carte de nom">
  <p:cSld name="Citation Carte de nom">
    <p:spTree>
      <p:nvGrpSpPr>
        <p:cNvPr id="111" name="Shape 111"/>
        <p:cNvGrpSpPr/>
        <p:nvPr/>
      </p:nvGrpSpPr>
      <p:grpSpPr>
        <a:xfrm>
          <a:off x="0" y="0"/>
          <a:ext cx="0" cy="0"/>
          <a:chOff x="0" y="0"/>
          <a:chExt cx="0" cy="0"/>
        </a:xfrm>
      </p:grpSpPr>
      <p:sp>
        <p:nvSpPr>
          <p:cNvPr id="112" name="Google Shape;112;p15"/>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4" name="Google Shape;114;p15"/>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5" name="Google Shape;115;p1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18" name="Google Shape;118;p15"/>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
        <p:nvSpPr>
          <p:cNvPr id="119" name="Google Shape;119;p15"/>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fr-FR"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rai ou faux">
  <p:cSld name="Vrai ou faux">
    <p:spTree>
      <p:nvGrpSpPr>
        <p:cNvPr id="120" name="Shape 120"/>
        <p:cNvGrpSpPr/>
        <p:nvPr/>
      </p:nvGrpSpPr>
      <p:grpSpPr>
        <a:xfrm>
          <a:off x="0" y="0"/>
          <a:ext cx="0" cy="0"/>
          <a:chOff x="0" y="0"/>
          <a:chExt cx="0" cy="0"/>
        </a:xfrm>
      </p:grpSpPr>
      <p:sp>
        <p:nvSpPr>
          <p:cNvPr id="121" name="Google Shape;121;p16"/>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6"/>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3" name="Google Shape;123;p16"/>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4" name="Google Shape;124;p1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27" name="Shape 127"/>
        <p:cNvGrpSpPr/>
        <p:nvPr/>
      </p:nvGrpSpPr>
      <p:grpSpPr>
        <a:xfrm>
          <a:off x="0" y="0"/>
          <a:ext cx="0" cy="0"/>
          <a:chOff x="0" y="0"/>
          <a:chExt cx="0" cy="0"/>
        </a:xfrm>
      </p:grpSpPr>
      <p:sp>
        <p:nvSpPr>
          <p:cNvPr id="128" name="Google Shape;128;p1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0" name="Google Shape;130;p1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33" name="Shape 133"/>
        <p:cNvGrpSpPr/>
        <p:nvPr/>
      </p:nvGrpSpPr>
      <p:grpSpPr>
        <a:xfrm>
          <a:off x="0" y="0"/>
          <a:ext cx="0" cy="0"/>
          <a:chOff x="0" y="0"/>
          <a:chExt cx="0" cy="0"/>
        </a:xfrm>
      </p:grpSpPr>
      <p:sp>
        <p:nvSpPr>
          <p:cNvPr id="134" name="Google Shape;134;p18"/>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8"/>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6" name="Google Shape;136;p1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2" name="Shape 32"/>
        <p:cNvGrpSpPr/>
        <p:nvPr/>
      </p:nvGrpSpPr>
      <p:grpSpPr>
        <a:xfrm>
          <a:off x="0" y="0"/>
          <a:ext cx="0" cy="0"/>
          <a:chOff x="0" y="0"/>
          <a:chExt cx="0" cy="0"/>
        </a:xfrm>
      </p:grpSpPr>
      <p:sp>
        <p:nvSpPr>
          <p:cNvPr id="33" name="Google Shape;33;p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5" name="Google Shape;35;p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38" name="Shape 38"/>
        <p:cNvGrpSpPr/>
        <p:nvPr/>
      </p:nvGrpSpPr>
      <p:grpSpPr>
        <a:xfrm>
          <a:off x="0" y="0"/>
          <a:ext cx="0" cy="0"/>
          <a:chOff x="0" y="0"/>
          <a:chExt cx="0" cy="0"/>
        </a:xfrm>
      </p:grpSpPr>
      <p:sp>
        <p:nvSpPr>
          <p:cNvPr id="39" name="Google Shape;39;p4"/>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1" name="Google Shape;41;p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4" name="Shape 44"/>
        <p:cNvGrpSpPr/>
        <p:nvPr/>
      </p:nvGrpSpPr>
      <p:grpSpPr>
        <a:xfrm>
          <a:off x="0" y="0"/>
          <a:ext cx="0" cy="0"/>
          <a:chOff x="0" y="0"/>
          <a:chExt cx="0" cy="0"/>
        </a:xfrm>
      </p:grpSpPr>
      <p:sp>
        <p:nvSpPr>
          <p:cNvPr id="45" name="Google Shape;45;p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7" name="Google Shape;47;p5"/>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8" name="Google Shape;48;p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1" name="Shape 51"/>
        <p:cNvGrpSpPr/>
        <p:nvPr/>
      </p:nvGrpSpPr>
      <p:grpSpPr>
        <a:xfrm>
          <a:off x="0" y="0"/>
          <a:ext cx="0" cy="0"/>
          <a:chOff x="0" y="0"/>
          <a:chExt cx="0" cy="0"/>
        </a:xfrm>
      </p:grpSpPr>
      <p:sp>
        <p:nvSpPr>
          <p:cNvPr id="52" name="Google Shape;52;p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 type="body"/>
          </p:nvPr>
        </p:nvSpPr>
        <p:spPr>
          <a:xfrm>
            <a:off x="684212" y="685800"/>
            <a:ext cx="4937656"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4" name="Google Shape;54;p6"/>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5" name="Google Shape;55;p6"/>
          <p:cNvSpPr txBox="1"/>
          <p:nvPr>
            <p:ph idx="3" type="body"/>
          </p:nvPr>
        </p:nvSpPr>
        <p:spPr>
          <a:xfrm>
            <a:off x="5806544" y="685800"/>
            <a:ext cx="4937656"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6" name="Google Shape;56;p6"/>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7" name="Google Shape;57;p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type="titleOnly">
  <p:cSld name="TITLE_ONLY">
    <p:spTree>
      <p:nvGrpSpPr>
        <p:cNvPr id="60" name="Shape 60"/>
        <p:cNvGrpSpPr/>
        <p:nvPr/>
      </p:nvGrpSpPr>
      <p:grpSpPr>
        <a:xfrm>
          <a:off x="0" y="0"/>
          <a:ext cx="0" cy="0"/>
          <a:chOff x="0" y="0"/>
          <a:chExt cx="0" cy="0"/>
        </a:xfrm>
      </p:grpSpPr>
      <p:sp>
        <p:nvSpPr>
          <p:cNvPr id="61" name="Google Shape;61;p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65" name="Shape 65"/>
        <p:cNvGrpSpPr/>
        <p:nvPr/>
      </p:nvGrpSpPr>
      <p:grpSpPr>
        <a:xfrm>
          <a:off x="0" y="0"/>
          <a:ext cx="0" cy="0"/>
          <a:chOff x="0" y="0"/>
          <a:chExt cx="0" cy="0"/>
        </a:xfrm>
      </p:grpSpPr>
      <p:sp>
        <p:nvSpPr>
          <p:cNvPr id="66" name="Google Shape;66;p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9" name="Shape 69"/>
        <p:cNvGrpSpPr/>
        <p:nvPr/>
      </p:nvGrpSpPr>
      <p:grpSpPr>
        <a:xfrm>
          <a:off x="0" y="0"/>
          <a:ext cx="0" cy="0"/>
          <a:chOff x="0" y="0"/>
          <a:chExt cx="0" cy="0"/>
        </a:xfrm>
      </p:grpSpPr>
      <p:sp>
        <p:nvSpPr>
          <p:cNvPr id="70" name="Google Shape;70;p9"/>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72" name="Google Shape;72;p9"/>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3" name="Google Shape;73;p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6" name="Shape 76"/>
        <p:cNvGrpSpPr/>
        <p:nvPr/>
      </p:nvGrpSpPr>
      <p:grpSpPr>
        <a:xfrm>
          <a:off x="0" y="0"/>
          <a:ext cx="0" cy="0"/>
          <a:chOff x="0" y="0"/>
          <a:chExt cx="0" cy="0"/>
        </a:xfrm>
      </p:grpSpPr>
      <p:sp>
        <p:nvSpPr>
          <p:cNvPr id="77" name="Google Shape;77;p10"/>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9" name="Google Shape;79;p10"/>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80" name="Google Shape;80;p1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9206969" y="2963333"/>
            <a:ext cx="2981858" cy="3208867"/>
            <a:chOff x="9206969" y="2963333"/>
            <a:chExt cx="2981858" cy="3208867"/>
          </a:xfrm>
        </p:grpSpPr>
        <p:cxnSp>
          <p:nvCxnSpPr>
            <p:cNvPr id="11" name="Google Shape;11;p1"/>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2" name="Google Shape;12;p1"/>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3" name="Google Shape;13;p1"/>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 name="Google Shape;14;p1"/>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p1"/>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p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8" name="Google Shape;18;p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143" name="Shape 143"/>
        <p:cNvGrpSpPr/>
        <p:nvPr/>
      </p:nvGrpSpPr>
      <p:grpSpPr>
        <a:xfrm>
          <a:off x="0" y="0"/>
          <a:ext cx="0" cy="0"/>
          <a:chOff x="0" y="0"/>
          <a:chExt cx="0" cy="0"/>
        </a:xfrm>
      </p:grpSpPr>
      <p:sp>
        <p:nvSpPr>
          <p:cNvPr id="144" name="Google Shape;144;p19"/>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5" name="Google Shape;145;p19"/>
          <p:cNvSpPr txBox="1"/>
          <p:nvPr>
            <p:ph type="ctrTitle"/>
          </p:nvPr>
        </p:nvSpPr>
        <p:spPr>
          <a:xfrm>
            <a:off x="5661596" y="2475252"/>
            <a:ext cx="6270801" cy="187099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002060"/>
              </a:buClr>
              <a:buSzPts val="4800"/>
              <a:buFont typeface="Corbel"/>
              <a:buNone/>
            </a:pPr>
            <a:r>
              <a:rPr b="1" lang="fr-FR">
                <a:solidFill>
                  <a:srgbClr val="002060"/>
                </a:solidFill>
                <a:latin typeface="Corbel"/>
                <a:ea typeface="Corbel"/>
                <a:cs typeface="Corbel"/>
                <a:sym typeface="Corbel"/>
              </a:rPr>
              <a:t>TALMUD  TORAH </a:t>
            </a:r>
            <a:r>
              <a:rPr b="1" lang="fr-FR">
                <a:latin typeface="Corbel"/>
                <a:ea typeface="Corbel"/>
                <a:cs typeface="Corbel"/>
                <a:sym typeface="Corbel"/>
              </a:rPr>
              <a:t>תשפ</a:t>
            </a:r>
            <a:r>
              <a:rPr b="1" lang="fr-FR">
                <a:latin typeface="Corbel"/>
                <a:ea typeface="Corbel"/>
                <a:cs typeface="Corbel"/>
                <a:sym typeface="Corbel"/>
              </a:rPr>
              <a:t>"ה</a:t>
            </a:r>
            <a:r>
              <a:rPr b="1" lang="fr-FR"/>
              <a:t> </a:t>
            </a:r>
            <a:r>
              <a:rPr b="1" lang="fr-FR">
                <a:solidFill>
                  <a:srgbClr val="002060"/>
                </a:solidFill>
                <a:latin typeface="Corbel"/>
                <a:ea typeface="Corbel"/>
                <a:cs typeface="Corbel"/>
                <a:sym typeface="Corbel"/>
              </a:rPr>
              <a:t>5785 </a:t>
            </a:r>
            <a:br>
              <a:rPr b="1" lang="fr-FR">
                <a:solidFill>
                  <a:srgbClr val="002060"/>
                </a:solidFill>
                <a:latin typeface="Corbel"/>
                <a:ea typeface="Corbel"/>
                <a:cs typeface="Corbel"/>
                <a:sym typeface="Corbel"/>
              </a:rPr>
            </a:br>
            <a:r>
              <a:rPr b="1" lang="fr-FR">
                <a:solidFill>
                  <a:srgbClr val="002060"/>
                </a:solidFill>
                <a:latin typeface="Corbel"/>
                <a:ea typeface="Corbel"/>
                <a:cs typeface="Corbel"/>
                <a:sym typeface="Corbel"/>
              </a:rPr>
              <a:t>2024/2025</a:t>
            </a:r>
            <a:endParaRPr b="1">
              <a:solidFill>
                <a:srgbClr val="002060"/>
              </a:solidFill>
              <a:latin typeface="Corbel"/>
              <a:ea typeface="Corbel"/>
              <a:cs typeface="Corbel"/>
              <a:sym typeface="Corbel"/>
            </a:endParaRPr>
          </a:p>
        </p:txBody>
      </p:sp>
      <p:grpSp>
        <p:nvGrpSpPr>
          <p:cNvPr id="146" name="Google Shape;146;p19"/>
          <p:cNvGrpSpPr/>
          <p:nvPr/>
        </p:nvGrpSpPr>
        <p:grpSpPr>
          <a:xfrm>
            <a:off x="9206969" y="2963333"/>
            <a:ext cx="2981858" cy="3208867"/>
            <a:chOff x="9206969" y="2963333"/>
            <a:chExt cx="2981858" cy="3208867"/>
          </a:xfrm>
        </p:grpSpPr>
        <p:cxnSp>
          <p:nvCxnSpPr>
            <p:cNvPr id="147" name="Google Shape;147;p19"/>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48" name="Google Shape;148;p19"/>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49" name="Google Shape;149;p19"/>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50" name="Google Shape;150;p19"/>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1" name="Google Shape;151;p19"/>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52" name="Google Shape;152;p19"/>
          <p:cNvSpPr txBox="1"/>
          <p:nvPr/>
        </p:nvSpPr>
        <p:spPr>
          <a:xfrm>
            <a:off x="99519" y="4611636"/>
            <a:ext cx="9776001" cy="97324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lt1"/>
              </a:buClr>
              <a:buSzPts val="5400"/>
              <a:buFont typeface="Corbel"/>
              <a:buNone/>
            </a:pPr>
            <a:r>
              <a:rPr b="0" i="0" lang="fr-FR" sz="5400" u="none" cap="none" strike="noStrike">
                <a:solidFill>
                  <a:schemeClr val="lt1"/>
                </a:solidFill>
                <a:latin typeface="Corbel"/>
                <a:ea typeface="Corbel"/>
                <a:cs typeface="Corbel"/>
                <a:sym typeface="Corbel"/>
              </a:rPr>
              <a:t>PRÉSENTATION ET BARÈMES</a:t>
            </a:r>
            <a:endParaRPr/>
          </a:p>
        </p:txBody>
      </p:sp>
      <p:pic>
        <p:nvPicPr>
          <p:cNvPr id="153" name="Google Shape;153;p19"/>
          <p:cNvPicPr preferRelativeResize="0"/>
          <p:nvPr/>
        </p:nvPicPr>
        <p:blipFill rotWithShape="1">
          <a:blip r:embed="rId3">
            <a:alphaModFix/>
          </a:blip>
          <a:srcRect b="0" l="0" r="0" t="0"/>
          <a:stretch/>
        </p:blipFill>
        <p:spPr>
          <a:xfrm>
            <a:off x="6307832" y="478025"/>
            <a:ext cx="4806370" cy="1466794"/>
          </a:xfrm>
          <a:prstGeom prst="rect">
            <a:avLst/>
          </a:prstGeom>
          <a:noFill/>
          <a:ln>
            <a:noFill/>
          </a:ln>
        </p:spPr>
      </p:pic>
      <p:pic>
        <p:nvPicPr>
          <p:cNvPr id="154" name="Google Shape;154;p19"/>
          <p:cNvPicPr preferRelativeResize="0"/>
          <p:nvPr/>
        </p:nvPicPr>
        <p:blipFill rotWithShape="1">
          <a:blip r:embed="rId4">
            <a:alphaModFix/>
          </a:blip>
          <a:srcRect b="0" l="0" r="0" t="0"/>
          <a:stretch/>
        </p:blipFill>
        <p:spPr>
          <a:xfrm>
            <a:off x="794476" y="393004"/>
            <a:ext cx="4607518" cy="3614038"/>
          </a:xfrm>
          <a:prstGeom prst="rect">
            <a:avLst/>
          </a:prstGeom>
          <a:noFill/>
          <a:ln>
            <a:noFill/>
          </a:ln>
        </p:spPr>
      </p:pic>
      <p:sp>
        <p:nvSpPr>
          <p:cNvPr id="155" name="Google Shape;155;p19"/>
          <p:cNvSpPr/>
          <p:nvPr/>
        </p:nvSpPr>
        <p:spPr>
          <a:xfrm>
            <a:off x="10456542" y="4960980"/>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6" name="Google Shape;156;p19"/>
          <p:cNvSpPr txBox="1"/>
          <p:nvPr>
            <p:ph idx="1" type="subTitle"/>
          </p:nvPr>
        </p:nvSpPr>
        <p:spPr>
          <a:xfrm>
            <a:off x="590255" y="5526988"/>
            <a:ext cx="9623477" cy="46296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560"/>
              <a:buNone/>
            </a:pPr>
            <a:r>
              <a:rPr lang="fr-FR" sz="3200">
                <a:solidFill>
                  <a:srgbClr val="ACE9F8"/>
                </a:solidFill>
                <a:latin typeface="Corbel"/>
                <a:ea typeface="Corbel"/>
                <a:cs typeface="Corbel"/>
                <a:sym typeface="Corbel"/>
              </a:rPr>
              <a:t>talmudtorah.education@kehilatgesher.org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8"/>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90" name="Google Shape;290;p28"/>
          <p:cNvGrpSpPr/>
          <p:nvPr/>
        </p:nvGrpSpPr>
        <p:grpSpPr>
          <a:xfrm>
            <a:off x="9206969" y="2963333"/>
            <a:ext cx="2981858" cy="3208867"/>
            <a:chOff x="9206969" y="2963333"/>
            <a:chExt cx="2981858" cy="3208867"/>
          </a:xfrm>
        </p:grpSpPr>
        <p:cxnSp>
          <p:nvCxnSpPr>
            <p:cNvPr id="291" name="Google Shape;291;p28"/>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292" name="Google Shape;292;p28"/>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293" name="Google Shape;293;p28"/>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294" name="Google Shape;294;p28"/>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295" name="Google Shape;295;p28"/>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296" name="Google Shape;296;p28"/>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7" name="Google Shape;297;p28"/>
          <p:cNvSpPr txBox="1"/>
          <p:nvPr>
            <p:ph type="title"/>
          </p:nvPr>
        </p:nvSpPr>
        <p:spPr>
          <a:xfrm>
            <a:off x="858384" y="274638"/>
            <a:ext cx="9753598"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JUDAÏSME ET LITURGIE </a:t>
            </a:r>
            <a:endParaRPr/>
          </a:p>
        </p:txBody>
      </p:sp>
      <p:sp>
        <p:nvSpPr>
          <p:cNvPr id="298" name="Google Shape;298;p28"/>
          <p:cNvSpPr/>
          <p:nvPr/>
        </p:nvSpPr>
        <p:spPr>
          <a:xfrm>
            <a:off x="508056" y="1343778"/>
            <a:ext cx="1045226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2800" u="sng">
                <a:solidFill>
                  <a:schemeClr val="lt1"/>
                </a:solidFill>
                <a:latin typeface="Corbel"/>
                <a:ea typeface="Corbel"/>
                <a:cs typeface="Corbel"/>
                <a:sym typeface="Corbel"/>
              </a:rPr>
              <a:t>Donner aux enfants une vision ouverte et inclusive du judaïs</a:t>
            </a:r>
            <a:r>
              <a:rPr lang="fr-FR" sz="2400" u="sng">
                <a:solidFill>
                  <a:schemeClr val="lt1"/>
                </a:solidFill>
                <a:latin typeface="Century Gothic"/>
                <a:ea typeface="Century Gothic"/>
                <a:cs typeface="Century Gothic"/>
                <a:sym typeface="Century Gothic"/>
              </a:rPr>
              <a:t>me</a:t>
            </a:r>
            <a:endParaRPr/>
          </a:p>
        </p:txBody>
      </p:sp>
      <p:sp>
        <p:nvSpPr>
          <p:cNvPr id="299" name="Google Shape;299;p28"/>
          <p:cNvSpPr/>
          <p:nvPr/>
        </p:nvSpPr>
        <p:spPr>
          <a:xfrm>
            <a:off x="603534" y="2078666"/>
            <a:ext cx="10189133" cy="414498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1" lang="fr-FR" sz="2200">
                <a:solidFill>
                  <a:schemeClr val="lt1"/>
                </a:solidFill>
                <a:latin typeface="Corbel"/>
                <a:ea typeface="Corbel"/>
                <a:cs typeface="Corbel"/>
                <a:sym typeface="Corbel"/>
              </a:rPr>
              <a:t>Année 1:</a:t>
            </a:r>
            <a:r>
              <a:rPr i="1" lang="fr-FR" sz="22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Première approche de la Torah, ses 5 livres, histoires et personnages principaux. les enfants apprennent les prières et  bénédictions principales lors d’offices pédagogiques du dimanche matin.</a:t>
            </a:r>
            <a:r>
              <a:rPr lang="fr-FR" sz="1800">
                <a:solidFill>
                  <a:schemeClr val="lt1"/>
                </a:solidFill>
                <a:latin typeface="Corbel"/>
                <a:ea typeface="Corbel"/>
                <a:cs typeface="Corbel"/>
                <a:sym typeface="Corbel"/>
              </a:rPr>
              <a:t>  </a:t>
            </a:r>
            <a:endParaRPr sz="18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br>
              <a:rPr lang="fr-FR" sz="500">
                <a:solidFill>
                  <a:schemeClr val="lt1"/>
                </a:solidFill>
                <a:latin typeface="Corbel"/>
                <a:ea typeface="Corbel"/>
                <a:cs typeface="Corbel"/>
                <a:sym typeface="Corbel"/>
              </a:rPr>
            </a:br>
            <a:r>
              <a:rPr b="1" i="1" lang="fr-FR" sz="2200">
                <a:solidFill>
                  <a:schemeClr val="lt1"/>
                </a:solidFill>
                <a:latin typeface="Corbel"/>
                <a:ea typeface="Corbel"/>
                <a:cs typeface="Corbel"/>
                <a:sym typeface="Corbel"/>
              </a:rPr>
              <a:t>Année 2:</a:t>
            </a:r>
            <a:r>
              <a:rPr b="1" i="1" lang="fr-FR" sz="2400">
                <a:solidFill>
                  <a:schemeClr val="lt1"/>
                </a:solidFill>
                <a:latin typeface="Corbel"/>
                <a:ea typeface="Corbel"/>
                <a:cs typeface="Corbel"/>
                <a:sym typeface="Corbel"/>
              </a:rPr>
              <a:t> </a:t>
            </a:r>
            <a:r>
              <a:rPr lang="fr-FR" sz="18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L’office de Shabbat, la synagogue, les objets du culte, la bibliothèque juive (Tanakh, Siddur, Hagadah, Talmud, Machzor) et le concept de la Mitzva (613, positives, négatives). </a:t>
            </a:r>
            <a:r>
              <a:rPr lang="fr-FR" sz="1800">
                <a:solidFill>
                  <a:schemeClr val="lt1"/>
                </a:solidFill>
                <a:latin typeface="Corbel"/>
                <a:ea typeface="Corbel"/>
                <a:cs typeface="Corbel"/>
                <a:sym typeface="Corbel"/>
              </a:rPr>
              <a:t> </a:t>
            </a:r>
            <a:endParaRPr/>
          </a:p>
          <a:p>
            <a:pPr indent="0" lvl="0" marL="0" marR="0" rtl="0" algn="l">
              <a:lnSpc>
                <a:spcPct val="115000"/>
              </a:lnSpc>
              <a:spcBef>
                <a:spcPts val="0"/>
              </a:spcBef>
              <a:spcAft>
                <a:spcPts val="0"/>
              </a:spcAft>
              <a:buNone/>
            </a:pPr>
            <a:r>
              <a:t/>
            </a:r>
            <a:endParaRPr b="1" i="1" sz="5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b="1" i="1" lang="fr-FR" sz="2200">
                <a:solidFill>
                  <a:schemeClr val="lt1"/>
                </a:solidFill>
                <a:latin typeface="Corbel"/>
                <a:ea typeface="Corbel"/>
                <a:cs typeface="Corbel"/>
                <a:sym typeface="Corbel"/>
              </a:rPr>
              <a:t>Année 3:</a:t>
            </a:r>
            <a:r>
              <a:rPr b="1" i="1" lang="fr-FR" sz="24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Etude approfondie de la prière (Shema, Amidah et Aleynou) et du Siddour </a:t>
            </a:r>
            <a:br>
              <a:rPr lang="fr-FR" sz="2000">
                <a:solidFill>
                  <a:schemeClr val="lt1"/>
                </a:solidFill>
                <a:latin typeface="Corbel"/>
                <a:ea typeface="Corbel"/>
                <a:cs typeface="Corbel"/>
                <a:sym typeface="Corbel"/>
              </a:rPr>
            </a:br>
            <a:r>
              <a:rPr lang="fr-FR" sz="2000">
                <a:solidFill>
                  <a:schemeClr val="lt1"/>
                </a:solidFill>
                <a:latin typeface="Corbel"/>
                <a:ea typeface="Corbel"/>
                <a:cs typeface="Corbel"/>
                <a:sym typeface="Corbel"/>
              </a:rPr>
              <a:t>du Talmud Torah puis du Siddour communautaire.</a:t>
            </a:r>
            <a:endParaRPr/>
          </a:p>
          <a:p>
            <a:pPr indent="0" lvl="0" marL="0" marR="0" rtl="0" algn="l">
              <a:lnSpc>
                <a:spcPct val="115000"/>
              </a:lnSpc>
              <a:spcBef>
                <a:spcPts val="0"/>
              </a:spcBef>
              <a:spcAft>
                <a:spcPts val="0"/>
              </a:spcAft>
              <a:buNone/>
            </a:pPr>
            <a:r>
              <a:t/>
            </a:r>
            <a:endParaRPr b="1" i="1" sz="5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b="1" i="1" lang="fr-FR" sz="2200">
                <a:solidFill>
                  <a:schemeClr val="lt1"/>
                </a:solidFill>
                <a:latin typeface="Corbel"/>
                <a:ea typeface="Corbel"/>
                <a:cs typeface="Corbel"/>
                <a:sym typeface="Corbel"/>
              </a:rPr>
              <a:t>Année 4:</a:t>
            </a:r>
            <a:r>
              <a:rPr b="1" i="1" lang="fr-FR" sz="24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Dernière année avant la préparation de la BM, approfondissement des notions du judaïsme et de l’identité juive. Différences et points communs avec les autres religions et autres courants du judaïsme.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9"/>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06" name="Google Shape;306;p29"/>
          <p:cNvGrpSpPr/>
          <p:nvPr/>
        </p:nvGrpSpPr>
        <p:grpSpPr>
          <a:xfrm>
            <a:off x="9206969" y="2963333"/>
            <a:ext cx="2981858" cy="3208867"/>
            <a:chOff x="9206969" y="2963333"/>
            <a:chExt cx="2981858" cy="3208867"/>
          </a:xfrm>
        </p:grpSpPr>
        <p:cxnSp>
          <p:nvCxnSpPr>
            <p:cNvPr id="307" name="Google Shape;307;p29"/>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308" name="Google Shape;308;p29"/>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309" name="Google Shape;309;p29"/>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310" name="Google Shape;310;p29"/>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311" name="Google Shape;311;p29"/>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312" name="Google Shape;312;p29"/>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3" name="Google Shape;313;p29"/>
          <p:cNvSpPr txBox="1"/>
          <p:nvPr>
            <p:ph type="title"/>
          </p:nvPr>
        </p:nvSpPr>
        <p:spPr>
          <a:xfrm>
            <a:off x="858384" y="274638"/>
            <a:ext cx="9753598"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FÊTES JUIVES </a:t>
            </a:r>
            <a:endParaRPr/>
          </a:p>
        </p:txBody>
      </p:sp>
      <p:sp>
        <p:nvSpPr>
          <p:cNvPr id="314" name="Google Shape;314;p29"/>
          <p:cNvSpPr/>
          <p:nvPr/>
        </p:nvSpPr>
        <p:spPr>
          <a:xfrm>
            <a:off x="660460" y="1419980"/>
            <a:ext cx="11045770"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600" u="sng">
                <a:solidFill>
                  <a:schemeClr val="lt1"/>
                </a:solidFill>
                <a:latin typeface="Corbel"/>
                <a:ea typeface="Corbel"/>
                <a:cs typeface="Corbel"/>
                <a:sym typeface="Corbel"/>
              </a:rPr>
              <a:t>Vivre les fêtes de manière ludique, joyeuse et profonde au fil de l’année juive</a:t>
            </a:r>
            <a:endParaRPr/>
          </a:p>
        </p:txBody>
      </p:sp>
      <p:sp>
        <p:nvSpPr>
          <p:cNvPr id="315" name="Google Shape;315;p29"/>
          <p:cNvSpPr/>
          <p:nvPr/>
        </p:nvSpPr>
        <p:spPr>
          <a:xfrm>
            <a:off x="603534" y="2220184"/>
            <a:ext cx="10189133" cy="3737946"/>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i="1" lang="fr-FR" sz="2200">
                <a:solidFill>
                  <a:schemeClr val="lt1"/>
                </a:solidFill>
                <a:latin typeface="Corbel"/>
                <a:ea typeface="Corbel"/>
                <a:cs typeface="Corbel"/>
                <a:sym typeface="Corbel"/>
              </a:rPr>
              <a:t>Année 1:</a:t>
            </a:r>
            <a:r>
              <a:rPr b="1" i="1" lang="fr-FR" sz="24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Se familiariser avec le calendrier juif, raconter les histoires, se familiariser avec les mitzvot et les coutumes liées .</a:t>
            </a:r>
            <a:endParaRPr/>
          </a:p>
          <a:p>
            <a:pPr indent="0" lvl="0" marL="0" marR="0" rtl="0" algn="just">
              <a:lnSpc>
                <a:spcPct val="115000"/>
              </a:lnSpc>
              <a:spcBef>
                <a:spcPts val="0"/>
              </a:spcBef>
              <a:spcAft>
                <a:spcPts val="0"/>
              </a:spcAft>
              <a:buNone/>
            </a:pPr>
            <a:r>
              <a:t/>
            </a:r>
            <a:endParaRPr sz="1000">
              <a:solidFill>
                <a:schemeClr val="lt1"/>
              </a:solidFill>
              <a:latin typeface="Corbel"/>
              <a:ea typeface="Corbel"/>
              <a:cs typeface="Corbel"/>
              <a:sym typeface="Corbel"/>
            </a:endParaRPr>
          </a:p>
          <a:p>
            <a:pPr indent="0" lvl="0" marL="0" marR="0" rtl="0" algn="just">
              <a:lnSpc>
                <a:spcPct val="115000"/>
              </a:lnSpc>
              <a:spcBef>
                <a:spcPts val="0"/>
              </a:spcBef>
              <a:spcAft>
                <a:spcPts val="0"/>
              </a:spcAft>
              <a:buNone/>
            </a:pPr>
            <a:r>
              <a:rPr b="1" i="1" lang="fr-FR" sz="2200">
                <a:solidFill>
                  <a:schemeClr val="lt1"/>
                </a:solidFill>
                <a:latin typeface="Corbel"/>
                <a:ea typeface="Corbel"/>
                <a:cs typeface="Corbel"/>
                <a:sym typeface="Corbel"/>
              </a:rPr>
              <a:t>Année 2:</a:t>
            </a:r>
            <a:r>
              <a:rPr b="1" i="1" lang="fr-FR" sz="24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Approche de chaque fête, en lien avec le contexte historique dans lequel vivaient les juifs. </a:t>
            </a:r>
            <a:endParaRPr sz="2000">
              <a:solidFill>
                <a:schemeClr val="lt1"/>
              </a:solidFill>
              <a:latin typeface="Corbel"/>
              <a:ea typeface="Corbel"/>
              <a:cs typeface="Corbel"/>
              <a:sym typeface="Corbel"/>
            </a:endParaRPr>
          </a:p>
          <a:p>
            <a:pPr indent="0" lvl="0" marL="0" marR="0" rtl="0" algn="just">
              <a:lnSpc>
                <a:spcPct val="115000"/>
              </a:lnSpc>
              <a:spcBef>
                <a:spcPts val="0"/>
              </a:spcBef>
              <a:spcAft>
                <a:spcPts val="0"/>
              </a:spcAft>
              <a:buNone/>
            </a:pPr>
            <a:r>
              <a:t/>
            </a:r>
            <a:endParaRPr sz="10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lang="fr-FR" sz="2000">
                <a:solidFill>
                  <a:schemeClr val="lt1"/>
                </a:solidFill>
                <a:latin typeface="Corbel"/>
                <a:ea typeface="Corbel"/>
                <a:cs typeface="Corbel"/>
                <a:sym typeface="Corbel"/>
              </a:rPr>
              <a:t> </a:t>
            </a:r>
            <a:r>
              <a:rPr b="1" i="1" lang="fr-FR" sz="2200">
                <a:solidFill>
                  <a:schemeClr val="lt1"/>
                </a:solidFill>
                <a:latin typeface="Corbel"/>
                <a:ea typeface="Corbel"/>
                <a:cs typeface="Corbel"/>
                <a:sym typeface="Corbel"/>
              </a:rPr>
              <a:t>Année 3:</a:t>
            </a:r>
            <a:r>
              <a:rPr b="1" i="1" lang="fr-FR" sz="24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Etude lexicale et symbolique des Brakhot pour que l’enfant comprenne ce qu’il récite et pourquoi il le fait. Avec deux moments importants : le Sedder pédagogique de Pessah et la matinée d’étude de Shavouot.</a:t>
            </a:r>
            <a:endParaRPr/>
          </a:p>
          <a:p>
            <a:pPr indent="0" lvl="0" marL="0" marR="0" rtl="0" algn="l">
              <a:lnSpc>
                <a:spcPct val="115000"/>
              </a:lnSpc>
              <a:spcBef>
                <a:spcPts val="0"/>
              </a:spcBef>
              <a:spcAft>
                <a:spcPts val="0"/>
              </a:spcAft>
              <a:buNone/>
            </a:pPr>
            <a:r>
              <a:t/>
            </a:r>
            <a:endParaRPr sz="1000">
              <a:solidFill>
                <a:schemeClr val="lt1"/>
              </a:solidFill>
              <a:latin typeface="Corbel"/>
              <a:ea typeface="Corbel"/>
              <a:cs typeface="Corbel"/>
              <a:sym typeface="Corbel"/>
            </a:endParaRPr>
          </a:p>
          <a:p>
            <a:pPr indent="0" lvl="0" marL="0" marR="0" rtl="0" algn="just">
              <a:lnSpc>
                <a:spcPct val="115000"/>
              </a:lnSpc>
              <a:spcBef>
                <a:spcPts val="0"/>
              </a:spcBef>
              <a:spcAft>
                <a:spcPts val="0"/>
              </a:spcAft>
              <a:buNone/>
            </a:pPr>
            <a:r>
              <a:rPr b="1" i="1" lang="fr-FR" sz="2200">
                <a:solidFill>
                  <a:schemeClr val="lt1"/>
                </a:solidFill>
                <a:latin typeface="Corbel"/>
                <a:ea typeface="Corbel"/>
                <a:cs typeface="Corbel"/>
                <a:sym typeface="Corbel"/>
              </a:rPr>
              <a:t>Année 4:</a:t>
            </a:r>
            <a:r>
              <a:rPr b="1" i="1" lang="fr-FR" sz="20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Approfondissement des notions symboliques des fêtes, les coûtumes et les mitzvot.</a:t>
            </a:r>
            <a:r>
              <a:rPr lang="fr-FR" sz="1800">
                <a:solidFill>
                  <a:schemeClr val="lt1"/>
                </a:solidFill>
                <a:latin typeface="Corbel"/>
                <a:ea typeface="Corbel"/>
                <a:cs typeface="Corbel"/>
                <a:sym typeface="Corbel"/>
              </a:rPr>
              <a:t>  </a:t>
            </a:r>
            <a:endParaRPr sz="1800">
              <a:solidFill>
                <a:schemeClr val="lt1"/>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0"/>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22" name="Google Shape;322;p30"/>
          <p:cNvGrpSpPr/>
          <p:nvPr/>
        </p:nvGrpSpPr>
        <p:grpSpPr>
          <a:xfrm>
            <a:off x="9206969" y="2963333"/>
            <a:ext cx="2981858" cy="3208867"/>
            <a:chOff x="9206969" y="2963333"/>
            <a:chExt cx="2981858" cy="3208867"/>
          </a:xfrm>
        </p:grpSpPr>
        <p:cxnSp>
          <p:nvCxnSpPr>
            <p:cNvPr id="323" name="Google Shape;323;p30"/>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324" name="Google Shape;324;p30"/>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325" name="Google Shape;325;p30"/>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326" name="Google Shape;326;p30"/>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327" name="Google Shape;327;p30"/>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328" name="Google Shape;328;p30"/>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9" name="Google Shape;329;p30"/>
          <p:cNvSpPr txBox="1"/>
          <p:nvPr>
            <p:ph type="title"/>
          </p:nvPr>
        </p:nvSpPr>
        <p:spPr>
          <a:xfrm>
            <a:off x="705980" y="274638"/>
            <a:ext cx="9753598"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LA TORAH</a:t>
            </a:r>
            <a:endParaRPr b="1">
              <a:solidFill>
                <a:srgbClr val="002060"/>
              </a:solidFill>
              <a:latin typeface="Corbel"/>
              <a:ea typeface="Corbel"/>
              <a:cs typeface="Corbel"/>
              <a:sym typeface="Corbel"/>
            </a:endParaRPr>
          </a:p>
        </p:txBody>
      </p:sp>
      <p:sp>
        <p:nvSpPr>
          <p:cNvPr id="330" name="Google Shape;330;p30"/>
          <p:cNvSpPr/>
          <p:nvPr/>
        </p:nvSpPr>
        <p:spPr>
          <a:xfrm>
            <a:off x="573372" y="1419980"/>
            <a:ext cx="1104577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800" u="sng">
                <a:solidFill>
                  <a:schemeClr val="lt1"/>
                </a:solidFill>
                <a:latin typeface="Corbel"/>
                <a:ea typeface="Corbel"/>
                <a:cs typeface="Corbel"/>
                <a:sym typeface="Corbel"/>
              </a:rPr>
              <a:t>Faire le lien direct entre le texte biblique et la vie moderne des enfants</a:t>
            </a:r>
            <a:endParaRPr/>
          </a:p>
        </p:txBody>
      </p:sp>
      <p:sp>
        <p:nvSpPr>
          <p:cNvPr id="331" name="Google Shape;331;p30"/>
          <p:cNvSpPr/>
          <p:nvPr/>
        </p:nvSpPr>
        <p:spPr>
          <a:xfrm>
            <a:off x="539832" y="2309336"/>
            <a:ext cx="9972600" cy="3844129"/>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i="1" lang="fr-FR" sz="2400">
                <a:solidFill>
                  <a:schemeClr val="lt1"/>
                </a:solidFill>
                <a:latin typeface="Corbel"/>
                <a:ea typeface="Corbel"/>
                <a:cs typeface="Corbel"/>
                <a:sym typeface="Corbel"/>
              </a:rPr>
              <a:t>Année 1 &amp; 2: </a:t>
            </a:r>
            <a:r>
              <a:rPr lang="fr-FR" sz="2200">
                <a:solidFill>
                  <a:schemeClr val="lt1"/>
                </a:solidFill>
                <a:latin typeface="Corbel"/>
                <a:ea typeface="Corbel"/>
                <a:cs typeface="Corbel"/>
                <a:sym typeface="Corbel"/>
              </a:rPr>
              <a:t>Les enfants se familiarisent avec le Tanakh, à travers des ouvrages </a:t>
            </a:r>
            <a:r>
              <a:rPr i="1" lang="fr-FR" sz="2200">
                <a:solidFill>
                  <a:schemeClr val="lt1"/>
                </a:solidFill>
                <a:latin typeface="Corbel"/>
                <a:ea typeface="Corbel"/>
                <a:cs typeface="Corbel"/>
                <a:sym typeface="Corbel"/>
              </a:rPr>
              <a:t>Comprendre la Torah</a:t>
            </a:r>
            <a:r>
              <a:rPr lang="fr-FR" sz="2200">
                <a:solidFill>
                  <a:schemeClr val="lt1"/>
                </a:solidFill>
                <a:latin typeface="Corbel"/>
                <a:ea typeface="Corbel"/>
                <a:cs typeface="Corbel"/>
                <a:sym typeface="Corbel"/>
              </a:rPr>
              <a:t> et </a:t>
            </a:r>
            <a:r>
              <a:rPr i="1" lang="fr-FR" sz="2200">
                <a:solidFill>
                  <a:schemeClr val="lt1"/>
                </a:solidFill>
                <a:latin typeface="Corbel"/>
                <a:ea typeface="Corbel"/>
                <a:cs typeface="Corbel"/>
                <a:sym typeface="Corbel"/>
              </a:rPr>
              <a:t>Comprendre les Prophètes </a:t>
            </a:r>
            <a:r>
              <a:rPr lang="fr-FR" sz="2200">
                <a:solidFill>
                  <a:schemeClr val="lt1"/>
                </a:solidFill>
                <a:latin typeface="Corbel"/>
                <a:ea typeface="Corbel"/>
                <a:cs typeface="Corbel"/>
                <a:sym typeface="Corbel"/>
              </a:rPr>
              <a:t>de Yael Hollenberg-Azoulay. Ces livres introduisent les enfants aux personnages principaux, aux histoires et enseignements les plus fondamentaux.</a:t>
            </a:r>
            <a:endParaRPr/>
          </a:p>
          <a:p>
            <a:pPr indent="0" lvl="0" marL="0" marR="0" rtl="0" algn="just">
              <a:lnSpc>
                <a:spcPct val="115000"/>
              </a:lnSpc>
              <a:spcBef>
                <a:spcPts val="0"/>
              </a:spcBef>
              <a:spcAft>
                <a:spcPts val="0"/>
              </a:spcAft>
              <a:buNone/>
            </a:pPr>
            <a:r>
              <a:rPr lang="fr-FR" sz="1000">
                <a:solidFill>
                  <a:schemeClr val="lt1"/>
                </a:solidFill>
                <a:latin typeface="Corbel"/>
                <a:ea typeface="Corbel"/>
                <a:cs typeface="Corbel"/>
                <a:sym typeface="Corbel"/>
              </a:rPr>
              <a:t> </a:t>
            </a:r>
            <a:br>
              <a:rPr lang="fr-FR" sz="2000">
                <a:solidFill>
                  <a:schemeClr val="lt1"/>
                </a:solidFill>
                <a:latin typeface="Corbel"/>
                <a:ea typeface="Corbel"/>
                <a:cs typeface="Corbel"/>
                <a:sym typeface="Corbel"/>
              </a:rPr>
            </a:br>
            <a:r>
              <a:rPr b="1" i="1" lang="fr-FR" sz="2400">
                <a:solidFill>
                  <a:schemeClr val="lt1"/>
                </a:solidFill>
                <a:latin typeface="Corbel"/>
                <a:ea typeface="Corbel"/>
                <a:cs typeface="Corbel"/>
                <a:sym typeface="Corbel"/>
              </a:rPr>
              <a:t>Année 3 &amp; 4: </a:t>
            </a:r>
            <a:r>
              <a:rPr lang="fr-FR" sz="2200">
                <a:solidFill>
                  <a:schemeClr val="lt1"/>
                </a:solidFill>
                <a:latin typeface="Corbel"/>
                <a:ea typeface="Corbel"/>
                <a:cs typeface="Corbel"/>
                <a:sym typeface="Corbel"/>
              </a:rPr>
              <a:t>Les enfants travaillent la Torah d’un point de vue plus ambitieux, pénétrant au cœur de l’analyse du texte biblique en faisant référence aux commentateurs bibliques, midrashim etc.. La Torah devient alors un texte vivant et actuel, leur permettant de voir les situations de la vie de tous les jours sous un autre angle. </a:t>
            </a:r>
            <a:r>
              <a:rPr lang="fr-FR" sz="2000">
                <a:solidFill>
                  <a:schemeClr val="lt1"/>
                </a:solidFill>
                <a:latin typeface="Corbel"/>
                <a:ea typeface="Corbel"/>
                <a:cs typeface="Corbel"/>
                <a:sym typeface="Corbel"/>
              </a:rPr>
              <a:t>  </a:t>
            </a:r>
            <a:endParaRPr sz="2000">
              <a:solidFill>
                <a:schemeClr val="lt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1"/>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38" name="Google Shape;338;p31"/>
          <p:cNvGrpSpPr/>
          <p:nvPr/>
        </p:nvGrpSpPr>
        <p:grpSpPr>
          <a:xfrm>
            <a:off x="9206969" y="2963333"/>
            <a:ext cx="2981858" cy="3208867"/>
            <a:chOff x="9206969" y="2963333"/>
            <a:chExt cx="2981858" cy="3208867"/>
          </a:xfrm>
        </p:grpSpPr>
        <p:cxnSp>
          <p:nvCxnSpPr>
            <p:cNvPr id="339" name="Google Shape;339;p31"/>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340" name="Google Shape;340;p31"/>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341" name="Google Shape;341;p31"/>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342" name="Google Shape;342;p31"/>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343" name="Google Shape;343;p31"/>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344" name="Google Shape;344;p31"/>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5" name="Google Shape;345;p31"/>
          <p:cNvSpPr txBox="1"/>
          <p:nvPr>
            <p:ph type="title"/>
          </p:nvPr>
        </p:nvSpPr>
        <p:spPr>
          <a:xfrm>
            <a:off x="716866" y="274638"/>
            <a:ext cx="9753598"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BNEI MITZVA </a:t>
            </a:r>
            <a:endParaRPr b="1">
              <a:solidFill>
                <a:srgbClr val="002060"/>
              </a:solidFill>
              <a:latin typeface="Corbel"/>
              <a:ea typeface="Corbel"/>
              <a:cs typeface="Corbel"/>
              <a:sym typeface="Corbel"/>
            </a:endParaRPr>
          </a:p>
        </p:txBody>
      </p:sp>
      <p:sp>
        <p:nvSpPr>
          <p:cNvPr id="346" name="Google Shape;346;p31"/>
          <p:cNvSpPr/>
          <p:nvPr/>
        </p:nvSpPr>
        <p:spPr>
          <a:xfrm>
            <a:off x="595144" y="1419980"/>
            <a:ext cx="1104577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800" u="sng">
                <a:solidFill>
                  <a:schemeClr val="lt1"/>
                </a:solidFill>
                <a:latin typeface="Corbel"/>
                <a:ea typeface="Corbel"/>
                <a:cs typeface="Corbel"/>
                <a:sym typeface="Corbel"/>
              </a:rPr>
              <a:t>Préparer sa Paracha et apprendre à mener une vie spirituelle juive </a:t>
            </a:r>
            <a:endParaRPr/>
          </a:p>
        </p:txBody>
      </p:sp>
      <p:sp>
        <p:nvSpPr>
          <p:cNvPr id="347" name="Google Shape;347;p31"/>
          <p:cNvSpPr/>
          <p:nvPr/>
        </p:nvSpPr>
        <p:spPr>
          <a:xfrm>
            <a:off x="496288" y="2335765"/>
            <a:ext cx="9972600" cy="383643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fr-FR" sz="2200">
                <a:solidFill>
                  <a:schemeClr val="lt1"/>
                </a:solidFill>
                <a:latin typeface="Corbel"/>
                <a:ea typeface="Corbel"/>
                <a:cs typeface="Corbel"/>
                <a:sym typeface="Corbel"/>
              </a:rPr>
              <a:t>Dirigée par </a:t>
            </a:r>
            <a:r>
              <a:rPr b="1" lang="fr-FR" sz="2200">
                <a:solidFill>
                  <a:schemeClr val="lt1"/>
                </a:solidFill>
                <a:latin typeface="Corbel"/>
                <a:ea typeface="Corbel"/>
                <a:cs typeface="Corbel"/>
                <a:sym typeface="Corbel"/>
              </a:rPr>
              <a:t>notre rabbin, Tom Cohen</a:t>
            </a:r>
            <a:r>
              <a:rPr lang="fr-FR" sz="2200">
                <a:solidFill>
                  <a:schemeClr val="lt1"/>
                </a:solidFill>
                <a:latin typeface="Corbel"/>
                <a:ea typeface="Corbel"/>
                <a:cs typeface="Corbel"/>
                <a:sym typeface="Corbel"/>
              </a:rPr>
              <a:t>, au cours de cette dernière année d’étude les enfants vont finir d’intégrer les prières du Siddour, chaque enfant travaille sa Parasha. En classe, le rabbin organise de débats autour de différents sujets d’éthique dans lesquels il adapte des notions talmudiques à des situations de la vie moderne. </a:t>
            </a:r>
            <a:endParaRPr/>
          </a:p>
          <a:p>
            <a:pPr indent="0" lvl="0" marL="0" marR="0" rtl="0" algn="just">
              <a:spcBef>
                <a:spcPts val="0"/>
              </a:spcBef>
              <a:spcAft>
                <a:spcPts val="0"/>
              </a:spcAft>
              <a:buNone/>
            </a:pPr>
            <a:r>
              <a:t/>
            </a:r>
            <a:endParaRPr sz="1000">
              <a:solidFill>
                <a:schemeClr val="lt1"/>
              </a:solidFill>
              <a:latin typeface="Corbel"/>
              <a:ea typeface="Corbel"/>
              <a:cs typeface="Corbel"/>
              <a:sym typeface="Corbel"/>
            </a:endParaRPr>
          </a:p>
          <a:p>
            <a:pPr indent="0" lvl="0" marL="0" marR="0" rtl="0" algn="just">
              <a:spcBef>
                <a:spcPts val="0"/>
              </a:spcBef>
              <a:spcAft>
                <a:spcPts val="0"/>
              </a:spcAft>
              <a:buNone/>
            </a:pPr>
            <a:r>
              <a:rPr lang="fr-FR" sz="2200">
                <a:solidFill>
                  <a:schemeClr val="lt1"/>
                </a:solidFill>
                <a:latin typeface="Corbel"/>
                <a:ea typeface="Corbel"/>
                <a:cs typeface="Corbel"/>
                <a:sym typeface="Corbel"/>
              </a:rPr>
              <a:t>Cette formation responsabilise les enfants et leur donne les outils pour mener une vie spirituelle juive dans leur avenir et au sein de leurs familles. </a:t>
            </a:r>
            <a:endParaRPr/>
          </a:p>
          <a:p>
            <a:pPr indent="0" lvl="0" marL="0" marR="0" rtl="0" algn="just">
              <a:spcBef>
                <a:spcPts val="0"/>
              </a:spcBef>
              <a:spcAft>
                <a:spcPts val="0"/>
              </a:spcAft>
              <a:buNone/>
            </a:pPr>
            <a:r>
              <a:t/>
            </a:r>
            <a:endParaRPr sz="1000">
              <a:solidFill>
                <a:schemeClr val="lt1"/>
              </a:solidFill>
              <a:latin typeface="Corbel"/>
              <a:ea typeface="Corbel"/>
              <a:cs typeface="Corbel"/>
              <a:sym typeface="Corbel"/>
            </a:endParaRPr>
          </a:p>
          <a:p>
            <a:pPr indent="0" lvl="0" marL="0" marR="0" rtl="0" algn="just">
              <a:spcBef>
                <a:spcPts val="0"/>
              </a:spcBef>
              <a:spcAft>
                <a:spcPts val="0"/>
              </a:spcAft>
              <a:buNone/>
            </a:pPr>
            <a:r>
              <a:rPr lang="fr-FR" sz="2200">
                <a:solidFill>
                  <a:schemeClr val="lt1"/>
                </a:solidFill>
                <a:latin typeface="Corbel"/>
                <a:ea typeface="Corbel"/>
                <a:cs typeface="Corbel"/>
                <a:sym typeface="Corbel"/>
              </a:rPr>
              <a:t>Pendant cette année de préparation les élèves travaillent </a:t>
            </a:r>
            <a:br>
              <a:rPr lang="fr-FR" sz="2200">
                <a:solidFill>
                  <a:schemeClr val="lt1"/>
                </a:solidFill>
                <a:latin typeface="Corbel"/>
                <a:ea typeface="Corbel"/>
                <a:cs typeface="Corbel"/>
                <a:sym typeface="Corbel"/>
              </a:rPr>
            </a:br>
            <a:r>
              <a:rPr lang="fr-FR" sz="2200">
                <a:solidFill>
                  <a:schemeClr val="lt1"/>
                </a:solidFill>
                <a:latin typeface="Corbel"/>
                <a:ea typeface="Corbel"/>
                <a:cs typeface="Corbel"/>
                <a:sym typeface="Corbel"/>
              </a:rPr>
              <a:t>régulièrement  avec un étudiant rabbinique qui les forme aux détails techniques </a:t>
            </a:r>
            <a:br>
              <a:rPr lang="fr-FR" sz="2200">
                <a:solidFill>
                  <a:schemeClr val="lt1"/>
                </a:solidFill>
                <a:latin typeface="Corbel"/>
                <a:ea typeface="Corbel"/>
                <a:cs typeface="Corbel"/>
                <a:sym typeface="Corbel"/>
              </a:rPr>
            </a:br>
            <a:r>
              <a:rPr lang="fr-FR" sz="2200">
                <a:solidFill>
                  <a:schemeClr val="lt1"/>
                </a:solidFill>
                <a:latin typeface="Corbel"/>
                <a:ea typeface="Corbel"/>
                <a:cs typeface="Corbel"/>
                <a:sym typeface="Corbel"/>
              </a:rPr>
              <a:t>des offices, à la cantillation et les introduit aux commentaires de la Torah.</a:t>
            </a:r>
            <a:endParaRPr/>
          </a:p>
          <a:p>
            <a:pPr indent="0" lvl="0" marL="0" marR="0" rtl="0" algn="just">
              <a:lnSpc>
                <a:spcPct val="115000"/>
              </a:lnSpc>
              <a:spcBef>
                <a:spcPts val="0"/>
              </a:spcBef>
              <a:spcAft>
                <a:spcPts val="0"/>
              </a:spcAft>
              <a:buNone/>
            </a:pPr>
            <a:r>
              <a:rPr lang="fr-FR" sz="2200">
                <a:solidFill>
                  <a:schemeClr val="lt1"/>
                </a:solidFill>
                <a:latin typeface="Corbel"/>
                <a:ea typeface="Corbel"/>
                <a:cs typeface="Corbel"/>
                <a:sym typeface="Corbel"/>
              </a:rPr>
              <a:t>.   </a:t>
            </a:r>
            <a:endParaRPr sz="2200">
              <a:solidFill>
                <a:schemeClr val="lt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nvGrpSpPr>
          <p:cNvPr id="354" name="Google Shape;354;p32"/>
          <p:cNvGrpSpPr/>
          <p:nvPr/>
        </p:nvGrpSpPr>
        <p:grpSpPr>
          <a:xfrm>
            <a:off x="9206969" y="2963333"/>
            <a:ext cx="2981858" cy="3208867"/>
            <a:chOff x="9206969" y="2963333"/>
            <a:chExt cx="2981858" cy="3208867"/>
          </a:xfrm>
        </p:grpSpPr>
        <p:cxnSp>
          <p:nvCxnSpPr>
            <p:cNvPr id="355" name="Google Shape;355;p32"/>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356" name="Google Shape;356;p32"/>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357" name="Google Shape;357;p32"/>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358" name="Google Shape;358;p32"/>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359" name="Google Shape;359;p32"/>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360" name="Google Shape;360;p32"/>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1" name="Google Shape;361;p32"/>
          <p:cNvSpPr txBox="1"/>
          <p:nvPr>
            <p:ph type="title"/>
          </p:nvPr>
        </p:nvSpPr>
        <p:spPr>
          <a:xfrm>
            <a:off x="761436" y="620722"/>
            <a:ext cx="10842730" cy="67467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onsolas"/>
              <a:buNone/>
            </a:pPr>
            <a:r>
              <a:rPr b="1" lang="fr-FR">
                <a:solidFill>
                  <a:srgbClr val="002060"/>
                </a:solidFill>
                <a:latin typeface="Corbel"/>
                <a:ea typeface="Corbel"/>
                <a:cs typeface="Corbel"/>
                <a:sym typeface="Corbel"/>
              </a:rPr>
              <a:t>TALMUD TORAH : BARÈME ET RÉDUCTION IMPÔT</a:t>
            </a:r>
            <a:endParaRPr b="1">
              <a:solidFill>
                <a:srgbClr val="002060"/>
              </a:solidFill>
              <a:latin typeface="Corbel"/>
              <a:ea typeface="Corbel"/>
              <a:cs typeface="Corbel"/>
              <a:sym typeface="Corbel"/>
            </a:endParaRPr>
          </a:p>
        </p:txBody>
      </p:sp>
      <p:sp>
        <p:nvSpPr>
          <p:cNvPr id="362" name="Google Shape;362;p32"/>
          <p:cNvSpPr txBox="1"/>
          <p:nvPr/>
        </p:nvSpPr>
        <p:spPr>
          <a:xfrm>
            <a:off x="912817" y="1386116"/>
            <a:ext cx="10006009" cy="8588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Noto Sans Symbols"/>
              <a:buNone/>
            </a:pPr>
            <a:r>
              <a:rPr b="1" lang="fr-FR" sz="2800" cap="none">
                <a:solidFill>
                  <a:srgbClr val="0F486F"/>
                </a:solidFill>
                <a:latin typeface="Corbel"/>
                <a:ea typeface="Corbel"/>
                <a:cs typeface="Corbel"/>
                <a:sym typeface="Corbel"/>
              </a:rPr>
              <a:t>Enfants de 8 à 12 ans, Inscription annuelle</a:t>
            </a:r>
            <a:br>
              <a:rPr b="1" lang="fr-FR" sz="2800" cap="none">
                <a:solidFill>
                  <a:srgbClr val="0F486F"/>
                </a:solidFill>
                <a:latin typeface="Corbel"/>
                <a:ea typeface="Corbel"/>
                <a:cs typeface="Corbel"/>
                <a:sym typeface="Corbel"/>
              </a:rPr>
            </a:br>
            <a:endParaRPr b="1" sz="3200" cap="none">
              <a:solidFill>
                <a:srgbClr val="0F486F"/>
              </a:solidFill>
              <a:latin typeface="Century Gothic"/>
              <a:ea typeface="Century Gothic"/>
              <a:cs typeface="Century Gothic"/>
              <a:sym typeface="Century Gothic"/>
            </a:endParaRPr>
          </a:p>
        </p:txBody>
      </p:sp>
      <p:sp>
        <p:nvSpPr>
          <p:cNvPr id="363" name="Google Shape;363;p32"/>
          <p:cNvSpPr txBox="1"/>
          <p:nvPr/>
        </p:nvSpPr>
        <p:spPr>
          <a:xfrm>
            <a:off x="944459" y="5860721"/>
            <a:ext cx="7543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chemeClr val="lt1"/>
                </a:solidFill>
                <a:latin typeface="Corbel"/>
                <a:ea typeface="Corbel"/>
                <a:cs typeface="Corbel"/>
                <a:sym typeface="Corbel"/>
              </a:rPr>
              <a:t>La réduction d’impôt est de 66 % du montant des dons. La réduction s'applique dans la limite de 20 % du revenu imposable.</a:t>
            </a:r>
            <a:endParaRPr sz="2000">
              <a:solidFill>
                <a:schemeClr val="lt1"/>
              </a:solidFill>
              <a:latin typeface="Corbel"/>
              <a:ea typeface="Corbel"/>
              <a:cs typeface="Corbel"/>
              <a:sym typeface="Corbel"/>
            </a:endParaRPr>
          </a:p>
        </p:txBody>
      </p:sp>
      <p:graphicFrame>
        <p:nvGraphicFramePr>
          <p:cNvPr id="364" name="Google Shape;364;p32"/>
          <p:cNvGraphicFramePr/>
          <p:nvPr/>
        </p:nvGraphicFramePr>
        <p:xfrm>
          <a:off x="957383" y="1899533"/>
          <a:ext cx="3000000" cy="3000000"/>
        </p:xfrm>
        <a:graphic>
          <a:graphicData uri="http://schemas.openxmlformats.org/drawingml/2006/table">
            <a:tbl>
              <a:tblPr bandRow="1" firstRow="1">
                <a:noFill/>
                <a:tableStyleId>{28E177B0-A6A1-4255-AB8B-60E911D267E7}</a:tableStyleId>
              </a:tblPr>
              <a:tblGrid>
                <a:gridCol w="1398350"/>
                <a:gridCol w="1398350"/>
                <a:gridCol w="1398350"/>
                <a:gridCol w="1398350"/>
                <a:gridCol w="1398350"/>
                <a:gridCol w="1398350"/>
                <a:gridCol w="1915550"/>
              </a:tblGrid>
              <a:tr h="734475">
                <a:tc>
                  <a:txBody>
                    <a:bodyPr/>
                    <a:lstStyle/>
                    <a:p>
                      <a:pPr indent="0" lvl="0" marL="0" marR="0" rtl="0" algn="ctr">
                        <a:spcBef>
                          <a:spcPts val="0"/>
                        </a:spcBef>
                        <a:spcAft>
                          <a:spcPts val="0"/>
                        </a:spcAft>
                        <a:buNone/>
                      </a:pPr>
                      <a:r>
                        <a:rPr lang="fr-FR" sz="1800" u="none" cap="none" strike="noStrike"/>
                        <a:t>Durée </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Total</a:t>
                      </a:r>
                      <a:endParaRPr sz="1800" u="none" cap="none" strike="noStrike"/>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chemeClr val="lt1"/>
                        </a:buClr>
                        <a:buSzPts val="1800"/>
                        <a:buFont typeface="Century Gothic"/>
                        <a:buNone/>
                      </a:pPr>
                      <a:r>
                        <a:rPr lang="fr-FR" sz="1800" u="none" cap="none" strike="noStrike"/>
                        <a:t>Mensualité</a:t>
                      </a:r>
                      <a:br>
                        <a:rPr lang="fr-FR" sz="1800" u="none" cap="none" strike="noStrike"/>
                      </a:br>
                      <a:r>
                        <a:rPr lang="fr-FR" sz="1800" u="none" cap="none" strike="noStrike"/>
                        <a:t>x10/an</a:t>
                      </a:r>
                      <a:endParaRPr/>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Total/an</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Déduction impôt 66%</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Coût </a:t>
                      </a:r>
                      <a:br>
                        <a:rPr lang="fr-FR" sz="1800" u="none" cap="none" strike="noStrike"/>
                      </a:br>
                      <a:r>
                        <a:rPr lang="fr-FR" sz="1800" u="none" cap="none" strike="noStrike"/>
                        <a:t>Net/an</a:t>
                      </a:r>
                      <a:endParaRPr sz="1800" u="none" cap="none" strike="noStrike"/>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chemeClr val="lt1"/>
                        </a:buClr>
                        <a:buSzPts val="1800"/>
                        <a:buFont typeface="Century Gothic"/>
                        <a:buNone/>
                      </a:pPr>
                      <a:r>
                        <a:rPr lang="fr-FR" sz="1800" u="none" cap="none" strike="noStrike"/>
                        <a:t>Coût </a:t>
                      </a:r>
                      <a:br>
                        <a:rPr lang="fr-FR" sz="1800" u="none" cap="none" strike="noStrike"/>
                      </a:br>
                      <a:r>
                        <a:rPr lang="fr-FR" sz="1800" u="none" cap="none" strike="noStrike"/>
                        <a:t>Net/10 mois</a:t>
                      </a:r>
                      <a:endParaRPr sz="1800" u="none" cap="none" strike="noStrike"/>
                    </a:p>
                  </a:txBody>
                  <a:tcPr marT="45725" marB="45725" marR="91450" marL="91450" anchor="ctr">
                    <a:solidFill>
                      <a:srgbClr val="002060"/>
                    </a:solidFill>
                  </a:tcPr>
                </a:tc>
              </a:tr>
              <a:tr h="734475">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Sept-Juin </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465€</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46,50€</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465€</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307€</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158€</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15,80€</a:t>
                      </a:r>
                      <a:endParaRPr sz="2400" u="none" cap="none" strike="noStrike">
                        <a:latin typeface="Corbel"/>
                        <a:ea typeface="Corbel"/>
                        <a:cs typeface="Corbel"/>
                        <a:sym typeface="Corbel"/>
                      </a:endParaRPr>
                    </a:p>
                  </a:txBody>
                  <a:tcPr marT="45725" marB="45725" marR="91450" marL="91450" anchor="ctr"/>
                </a:tc>
              </a:tr>
            </a:tbl>
          </a:graphicData>
        </a:graphic>
      </p:graphicFrame>
      <p:sp>
        <p:nvSpPr>
          <p:cNvPr id="365" name="Google Shape;365;p32"/>
          <p:cNvSpPr txBox="1"/>
          <p:nvPr/>
        </p:nvSpPr>
        <p:spPr>
          <a:xfrm>
            <a:off x="956357" y="3650346"/>
            <a:ext cx="10006009" cy="8588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Noto Sans Symbols"/>
              <a:buNone/>
            </a:pPr>
            <a:r>
              <a:rPr b="1" lang="fr-FR" sz="2800" cap="none">
                <a:solidFill>
                  <a:srgbClr val="0F486F"/>
                </a:solidFill>
                <a:latin typeface="Corbel"/>
                <a:ea typeface="Corbel"/>
                <a:cs typeface="Corbel"/>
                <a:sym typeface="Corbel"/>
              </a:rPr>
              <a:t>Bnei Mitzva - Année de la BM (Bar-Mitzva ou Bat-Mitzva)</a:t>
            </a:r>
            <a:endParaRPr b="1" sz="3200" cap="none">
              <a:solidFill>
                <a:srgbClr val="0F486F"/>
              </a:solidFill>
              <a:latin typeface="Century Gothic"/>
              <a:ea typeface="Century Gothic"/>
              <a:cs typeface="Century Gothic"/>
              <a:sym typeface="Century Gothic"/>
            </a:endParaRPr>
          </a:p>
        </p:txBody>
      </p:sp>
      <p:graphicFrame>
        <p:nvGraphicFramePr>
          <p:cNvPr id="366" name="Google Shape;366;p32"/>
          <p:cNvGraphicFramePr/>
          <p:nvPr/>
        </p:nvGraphicFramePr>
        <p:xfrm>
          <a:off x="1000923" y="4337933"/>
          <a:ext cx="3000000" cy="3000000"/>
        </p:xfrm>
        <a:graphic>
          <a:graphicData uri="http://schemas.openxmlformats.org/drawingml/2006/table">
            <a:tbl>
              <a:tblPr bandRow="1" firstRow="1">
                <a:noFill/>
                <a:tableStyleId>{28E177B0-A6A1-4255-AB8B-60E911D267E7}</a:tableStyleId>
              </a:tblPr>
              <a:tblGrid>
                <a:gridCol w="1398350"/>
                <a:gridCol w="1398350"/>
                <a:gridCol w="1398350"/>
                <a:gridCol w="1398350"/>
                <a:gridCol w="1398350"/>
                <a:gridCol w="1398350"/>
                <a:gridCol w="1915550"/>
              </a:tblGrid>
              <a:tr h="734475">
                <a:tc>
                  <a:txBody>
                    <a:bodyPr/>
                    <a:lstStyle/>
                    <a:p>
                      <a:pPr indent="0" lvl="0" marL="0" marR="0" rtl="0" algn="ctr">
                        <a:spcBef>
                          <a:spcPts val="0"/>
                        </a:spcBef>
                        <a:spcAft>
                          <a:spcPts val="0"/>
                        </a:spcAft>
                        <a:buNone/>
                      </a:pPr>
                      <a:r>
                        <a:rPr lang="fr-FR" sz="1800" u="none" cap="none" strike="noStrike"/>
                        <a:t>Durée </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Total</a:t>
                      </a:r>
                      <a:endParaRPr sz="1800" u="none" cap="none" strike="noStrike"/>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chemeClr val="lt1"/>
                        </a:buClr>
                        <a:buSzPts val="1800"/>
                        <a:buFont typeface="Century Gothic"/>
                        <a:buNone/>
                      </a:pPr>
                      <a:r>
                        <a:rPr lang="fr-FR" sz="1800" u="none" cap="none" strike="noStrike"/>
                        <a:t>Mensualité</a:t>
                      </a:r>
                      <a:br>
                        <a:rPr lang="fr-FR" sz="1800" u="none" cap="none" strike="noStrike"/>
                      </a:br>
                      <a:r>
                        <a:rPr lang="fr-FR" sz="1800" u="none" cap="none" strike="noStrike"/>
                        <a:t>x10/an</a:t>
                      </a:r>
                      <a:endParaRPr/>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Total/an</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Déduction impôt 66%</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Coût </a:t>
                      </a:r>
                      <a:br>
                        <a:rPr lang="fr-FR" sz="1800" u="none" cap="none" strike="noStrike"/>
                      </a:br>
                      <a:r>
                        <a:rPr lang="fr-FR" sz="1800" u="none" cap="none" strike="noStrike"/>
                        <a:t>Net/an</a:t>
                      </a:r>
                      <a:endParaRPr sz="1800" u="none" cap="none" strike="noStrike"/>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chemeClr val="lt1"/>
                        </a:buClr>
                        <a:buSzPts val="1800"/>
                        <a:buFont typeface="Century Gothic"/>
                        <a:buNone/>
                      </a:pPr>
                      <a:r>
                        <a:rPr lang="fr-FR" sz="1800" u="none" cap="none" strike="noStrike"/>
                        <a:t>Coût </a:t>
                      </a:r>
                      <a:br>
                        <a:rPr lang="fr-FR" sz="1800" u="none" cap="none" strike="noStrike"/>
                      </a:br>
                      <a:r>
                        <a:rPr lang="fr-FR" sz="1800" u="none" cap="none" strike="noStrike"/>
                        <a:t>Net/10 mois</a:t>
                      </a:r>
                      <a:endParaRPr sz="1800" u="none" cap="none" strike="noStrike"/>
                    </a:p>
                  </a:txBody>
                  <a:tcPr marT="45725" marB="45725" marR="91450" marL="91450" anchor="ctr">
                    <a:solidFill>
                      <a:srgbClr val="002060"/>
                    </a:solidFill>
                  </a:tcPr>
                </a:tc>
              </a:tr>
              <a:tr h="734475">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Sept-Juin </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620€</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62,00€</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620€</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409€</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211€</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21,10€</a:t>
                      </a:r>
                      <a:endParaRPr sz="2400" u="none" cap="none" strike="noStrike">
                        <a:latin typeface="Corbel"/>
                        <a:ea typeface="Corbel"/>
                        <a:cs typeface="Corbel"/>
                        <a:sym typeface="Corbel"/>
                      </a:endParaRPr>
                    </a:p>
                  </a:txBody>
                  <a:tcPr marT="45725" marB="45725" marR="91450" marL="9145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33"/>
          <p:cNvGrpSpPr/>
          <p:nvPr/>
        </p:nvGrpSpPr>
        <p:grpSpPr>
          <a:xfrm>
            <a:off x="9206969" y="2963333"/>
            <a:ext cx="2981858" cy="3208867"/>
            <a:chOff x="9206969" y="2963333"/>
            <a:chExt cx="2981858" cy="3208867"/>
          </a:xfrm>
        </p:grpSpPr>
        <p:cxnSp>
          <p:nvCxnSpPr>
            <p:cNvPr id="373" name="Google Shape;373;p33"/>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374" name="Google Shape;374;p33"/>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375" name="Google Shape;375;p33"/>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376" name="Google Shape;376;p33"/>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377" name="Google Shape;377;p33"/>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378" name="Google Shape;378;p33"/>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9" name="Google Shape;379;p33"/>
          <p:cNvSpPr/>
          <p:nvPr/>
        </p:nvSpPr>
        <p:spPr>
          <a:xfrm>
            <a:off x="1065464" y="555560"/>
            <a:ext cx="886915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3600" cap="none">
                <a:solidFill>
                  <a:srgbClr val="002060"/>
                </a:solidFill>
                <a:latin typeface="Corbel"/>
                <a:ea typeface="Corbel"/>
                <a:cs typeface="Corbel"/>
                <a:sym typeface="Corbel"/>
              </a:rPr>
              <a:t>TALMUD TORAH: LE PARCOURS ADAPTE </a:t>
            </a:r>
            <a:endParaRPr b="1" sz="3600" cap="none">
              <a:solidFill>
                <a:srgbClr val="002060"/>
              </a:solidFill>
              <a:latin typeface="Corbel"/>
              <a:ea typeface="Corbel"/>
              <a:cs typeface="Corbel"/>
              <a:sym typeface="Corbel"/>
            </a:endParaRPr>
          </a:p>
        </p:txBody>
      </p:sp>
      <p:sp>
        <p:nvSpPr>
          <p:cNvPr id="380" name="Google Shape;380;p33"/>
          <p:cNvSpPr/>
          <p:nvPr/>
        </p:nvSpPr>
        <p:spPr>
          <a:xfrm>
            <a:off x="696682" y="1498341"/>
            <a:ext cx="1016725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800" u="sng">
                <a:solidFill>
                  <a:schemeClr val="lt1"/>
                </a:solidFill>
                <a:latin typeface="Corbel"/>
                <a:ea typeface="Corbel"/>
                <a:cs typeface="Corbel"/>
                <a:sym typeface="Corbel"/>
              </a:rPr>
              <a:t>Préparer la Bar Mitzva pour les enfants qui arrivent à 11 et 12 ans </a:t>
            </a:r>
            <a:endParaRPr/>
          </a:p>
        </p:txBody>
      </p:sp>
      <p:sp>
        <p:nvSpPr>
          <p:cNvPr id="381" name="Google Shape;381;p33"/>
          <p:cNvSpPr/>
          <p:nvPr/>
        </p:nvSpPr>
        <p:spPr>
          <a:xfrm>
            <a:off x="527125" y="2135864"/>
            <a:ext cx="10238845" cy="87100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fr-FR" sz="2000">
                <a:solidFill>
                  <a:schemeClr val="lt1"/>
                </a:solidFill>
                <a:latin typeface="Corbel"/>
                <a:ea typeface="Corbel"/>
                <a:cs typeface="Corbel"/>
                <a:sym typeface="Corbel"/>
              </a:rPr>
              <a:t>.  </a:t>
            </a:r>
            <a:endParaRPr sz="2000">
              <a:solidFill>
                <a:schemeClr val="lt1"/>
              </a:solidFill>
              <a:latin typeface="Corbel"/>
              <a:ea typeface="Corbel"/>
              <a:cs typeface="Corbel"/>
              <a:sym typeface="Corbel"/>
            </a:endParaRPr>
          </a:p>
          <a:p>
            <a:pPr indent="0" lvl="0" marL="0" marR="0" rtl="0" algn="just">
              <a:lnSpc>
                <a:spcPct val="115000"/>
              </a:lnSpc>
              <a:spcBef>
                <a:spcPts val="0"/>
              </a:spcBef>
              <a:spcAft>
                <a:spcPts val="0"/>
              </a:spcAft>
              <a:buNone/>
            </a:pPr>
            <a:r>
              <a:rPr lang="fr-FR" sz="2400">
                <a:solidFill>
                  <a:schemeClr val="lt1"/>
                </a:solidFill>
                <a:latin typeface="Corbel"/>
                <a:ea typeface="Corbel"/>
                <a:cs typeface="Corbel"/>
                <a:sym typeface="Corbel"/>
              </a:rPr>
              <a:t> </a:t>
            </a:r>
            <a:endParaRPr/>
          </a:p>
        </p:txBody>
      </p:sp>
      <p:sp>
        <p:nvSpPr>
          <p:cNvPr id="382" name="Google Shape;382;p33"/>
          <p:cNvSpPr/>
          <p:nvPr/>
        </p:nvSpPr>
        <p:spPr>
          <a:xfrm>
            <a:off x="696682" y="2394436"/>
            <a:ext cx="9746420" cy="380411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fr-FR" sz="2400">
                <a:solidFill>
                  <a:schemeClr val="lt1"/>
                </a:solidFill>
                <a:latin typeface="Corbel"/>
                <a:ea typeface="Corbel"/>
                <a:cs typeface="Corbel"/>
                <a:sym typeface="Corbel"/>
              </a:rPr>
              <a:t>Certains enfants arrivent au Talmud Torah vers l’âge de 11 ou 12 ans, sans connaissances préalables acquises au Talmud Torah. </a:t>
            </a:r>
            <a:br>
              <a:rPr lang="fr-FR" sz="2400">
                <a:solidFill>
                  <a:schemeClr val="lt1"/>
                </a:solidFill>
                <a:latin typeface="Corbel"/>
                <a:ea typeface="Corbel"/>
                <a:cs typeface="Corbel"/>
                <a:sym typeface="Corbel"/>
              </a:rPr>
            </a:br>
            <a:r>
              <a:rPr lang="fr-FR" sz="2400">
                <a:solidFill>
                  <a:schemeClr val="lt1"/>
                </a:solidFill>
                <a:latin typeface="Corbel"/>
                <a:ea typeface="Corbel"/>
                <a:cs typeface="Corbel"/>
                <a:sym typeface="Corbel"/>
              </a:rPr>
              <a:t>Nous pouvons leur proposer des programmes adaptés pour préparer la Bar/Bat Mitzva qui combinent les cours du dimanche matin avec des cours supplémentaires en semaine. </a:t>
            </a:r>
            <a:endParaRPr sz="24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lang="fr-FR" sz="2400">
                <a:solidFill>
                  <a:schemeClr val="lt1"/>
                </a:solidFill>
                <a:latin typeface="Corbel"/>
                <a:ea typeface="Corbel"/>
                <a:cs typeface="Corbel"/>
                <a:sym typeface="Corbel"/>
              </a:rPr>
              <a:t>Les élèves peuvent bénéficier de cours individuels ou par classe de 4 enfants de même niveau (s’il en existe une).</a:t>
            </a:r>
            <a:endParaRPr/>
          </a:p>
          <a:p>
            <a:pPr indent="0" lvl="0" marL="0" marR="0" rtl="0" algn="l">
              <a:spcBef>
                <a:spcPts val="0"/>
              </a:spcBef>
              <a:spcAft>
                <a:spcPts val="0"/>
              </a:spcAft>
              <a:buNone/>
            </a:pPr>
            <a:r>
              <a:rPr lang="fr-FR" sz="2400">
                <a:solidFill>
                  <a:schemeClr val="lt1"/>
                </a:solidFill>
                <a:latin typeface="Corbel"/>
                <a:ea typeface="Corbel"/>
                <a:cs typeface="Corbel"/>
                <a:sym typeface="Corbel"/>
              </a:rPr>
              <a:t>Dans tous les cas,  il convient de nous consulter pour évaluer les enfants </a:t>
            </a:r>
            <a:br>
              <a:rPr lang="fr-FR" sz="2400">
                <a:solidFill>
                  <a:schemeClr val="lt1"/>
                </a:solidFill>
                <a:latin typeface="Corbel"/>
                <a:ea typeface="Corbel"/>
                <a:cs typeface="Corbel"/>
                <a:sym typeface="Corbel"/>
              </a:rPr>
            </a:br>
            <a:r>
              <a:rPr lang="fr-FR" sz="2400">
                <a:solidFill>
                  <a:schemeClr val="lt1"/>
                </a:solidFill>
                <a:latin typeface="Corbel"/>
                <a:ea typeface="Corbel"/>
                <a:cs typeface="Corbel"/>
                <a:sym typeface="Corbel"/>
              </a:rPr>
              <a:t>afin de déterminer leurs besoins de formation.</a:t>
            </a:r>
            <a:endParaRPr sz="2400">
              <a:solidFill>
                <a:schemeClr val="lt1"/>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4"/>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89" name="Google Shape;389;p34"/>
          <p:cNvGrpSpPr/>
          <p:nvPr/>
        </p:nvGrpSpPr>
        <p:grpSpPr>
          <a:xfrm>
            <a:off x="9206969" y="2963333"/>
            <a:ext cx="2981858" cy="3208867"/>
            <a:chOff x="9206969" y="2963333"/>
            <a:chExt cx="2981858" cy="3208867"/>
          </a:xfrm>
        </p:grpSpPr>
        <p:cxnSp>
          <p:nvCxnSpPr>
            <p:cNvPr id="390" name="Google Shape;390;p34"/>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391" name="Google Shape;391;p34"/>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392" name="Google Shape;392;p34"/>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393" name="Google Shape;393;p34"/>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394" name="Google Shape;394;p34"/>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395" name="Google Shape;395;p34"/>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6" name="Google Shape;396;p34"/>
          <p:cNvSpPr/>
          <p:nvPr/>
        </p:nvSpPr>
        <p:spPr>
          <a:xfrm>
            <a:off x="60473" y="340052"/>
            <a:ext cx="11842045"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3600" cap="none">
                <a:solidFill>
                  <a:srgbClr val="002060"/>
                </a:solidFill>
                <a:latin typeface="Corbel"/>
                <a:ea typeface="Corbel"/>
                <a:cs typeface="Corbel"/>
                <a:sym typeface="Corbel"/>
              </a:rPr>
              <a:t>TALMUD TORAH: </a:t>
            </a:r>
            <a:endParaRPr/>
          </a:p>
          <a:p>
            <a:pPr indent="0" lvl="0" marL="0" marR="0" rtl="0" algn="ctr">
              <a:spcBef>
                <a:spcPts val="0"/>
              </a:spcBef>
              <a:spcAft>
                <a:spcPts val="0"/>
              </a:spcAft>
              <a:buNone/>
            </a:pPr>
            <a:r>
              <a:rPr b="1" lang="fr-FR" sz="3600" cap="none">
                <a:solidFill>
                  <a:srgbClr val="002060"/>
                </a:solidFill>
                <a:latin typeface="Corbel"/>
                <a:ea typeface="Corbel"/>
                <a:cs typeface="Corbel"/>
                <a:sym typeface="Corbel"/>
              </a:rPr>
              <a:t>BARÈME DU PARCOURS ADAPTÉ</a:t>
            </a:r>
            <a:endParaRPr/>
          </a:p>
        </p:txBody>
      </p:sp>
      <p:sp>
        <p:nvSpPr>
          <p:cNvPr id="397" name="Google Shape;397;p34"/>
          <p:cNvSpPr txBox="1"/>
          <p:nvPr>
            <p:ph idx="4294967295" type="body"/>
          </p:nvPr>
        </p:nvSpPr>
        <p:spPr>
          <a:xfrm>
            <a:off x="5662199" y="1959430"/>
            <a:ext cx="4952281" cy="3648658"/>
          </a:xfrm>
          <a:prstGeom prst="rect">
            <a:avLst/>
          </a:prstGeom>
          <a:noFill/>
          <a:ln>
            <a:noFill/>
          </a:ln>
        </p:spPr>
        <p:txBody>
          <a:bodyPr anchorCtr="0" anchor="ctr" bIns="45700" lIns="91425" spcFirstLastPara="1" rIns="91425" wrap="square" tIns="45700">
            <a:normAutofit fontScale="47500" lnSpcReduction="20000"/>
          </a:bodyPr>
          <a:lstStyle/>
          <a:p>
            <a:pPr indent="0" lvl="0" marL="0" rtl="0" algn="l">
              <a:spcBef>
                <a:spcPts val="0"/>
              </a:spcBef>
              <a:spcAft>
                <a:spcPts val="0"/>
              </a:spcAft>
              <a:buSzPct val="79999"/>
              <a:buNone/>
            </a:pPr>
            <a:r>
              <a:rPr lang="fr-FR" sz="4200">
                <a:solidFill>
                  <a:srgbClr val="09304A"/>
                </a:solidFill>
                <a:latin typeface="Corbel"/>
                <a:ea typeface="Corbel"/>
                <a:cs typeface="Corbel"/>
                <a:sym typeface="Corbel"/>
              </a:rPr>
              <a:t>Le Barème s’entend pour des enfants dont les parents sont à jour de leur cotisation annuelle.</a:t>
            </a:r>
            <a:br>
              <a:rPr lang="fr-FR" sz="4200">
                <a:solidFill>
                  <a:srgbClr val="09304A"/>
                </a:solidFill>
                <a:latin typeface="Corbel"/>
                <a:ea typeface="Corbel"/>
                <a:cs typeface="Corbel"/>
                <a:sym typeface="Corbel"/>
              </a:rPr>
            </a:br>
            <a:br>
              <a:rPr lang="fr-FR" sz="3700">
                <a:solidFill>
                  <a:srgbClr val="09304A"/>
                </a:solidFill>
                <a:latin typeface="Corbel"/>
                <a:ea typeface="Corbel"/>
                <a:cs typeface="Corbel"/>
                <a:sym typeface="Corbel"/>
              </a:rPr>
            </a:br>
            <a:r>
              <a:rPr lang="fr-FR" sz="3700">
                <a:solidFill>
                  <a:schemeClr val="lt1"/>
                </a:solidFill>
                <a:latin typeface="Corbel"/>
                <a:ea typeface="Corbel"/>
                <a:cs typeface="Corbel"/>
                <a:sym typeface="Corbel"/>
              </a:rPr>
              <a:t>----------------------------------------------</a:t>
            </a:r>
            <a:endParaRPr/>
          </a:p>
          <a:p>
            <a:pPr indent="0" lvl="0" marL="0" rtl="0" algn="l">
              <a:spcBef>
                <a:spcPts val="999"/>
              </a:spcBef>
              <a:spcAft>
                <a:spcPts val="0"/>
              </a:spcAft>
              <a:buSzPct val="79999"/>
              <a:buNone/>
            </a:pPr>
            <a:r>
              <a:rPr lang="fr-FR" sz="4200">
                <a:solidFill>
                  <a:schemeClr val="lt1"/>
                </a:solidFill>
                <a:latin typeface="Corbel"/>
                <a:ea typeface="Corbel"/>
                <a:cs typeface="Corbel"/>
                <a:sym typeface="Corbel"/>
              </a:rPr>
              <a:t>Ces cours supplémentaires sont </a:t>
            </a:r>
            <a:br>
              <a:rPr lang="fr-FR" sz="4200">
                <a:solidFill>
                  <a:schemeClr val="lt1"/>
                </a:solidFill>
                <a:latin typeface="Corbel"/>
                <a:ea typeface="Corbel"/>
                <a:cs typeface="Corbel"/>
                <a:sym typeface="Corbel"/>
              </a:rPr>
            </a:br>
            <a:r>
              <a:rPr lang="fr-FR" sz="4200">
                <a:solidFill>
                  <a:schemeClr val="lt1"/>
                </a:solidFill>
                <a:latin typeface="Corbel"/>
                <a:ea typeface="Corbel"/>
                <a:cs typeface="Corbel"/>
                <a:sym typeface="Corbel"/>
              </a:rPr>
              <a:t>donnés dans le cadre de forfaits  </a:t>
            </a:r>
            <a:br>
              <a:rPr lang="fr-FR" sz="4200">
                <a:solidFill>
                  <a:schemeClr val="lt1"/>
                </a:solidFill>
                <a:latin typeface="Corbel"/>
                <a:ea typeface="Corbel"/>
                <a:cs typeface="Corbel"/>
                <a:sym typeface="Corbel"/>
              </a:rPr>
            </a:br>
            <a:r>
              <a:rPr lang="fr-FR" sz="4200">
                <a:solidFill>
                  <a:schemeClr val="lt1"/>
                </a:solidFill>
                <a:latin typeface="Corbel"/>
                <a:ea typeface="Corbel"/>
                <a:cs typeface="Corbel"/>
                <a:sym typeface="Corbel"/>
              </a:rPr>
              <a:t>de 39 heures par an</a:t>
            </a:r>
            <a:br>
              <a:rPr lang="fr-FR" sz="4200">
                <a:solidFill>
                  <a:schemeClr val="lt1"/>
                </a:solidFill>
                <a:latin typeface="Corbel"/>
                <a:ea typeface="Corbel"/>
                <a:cs typeface="Corbel"/>
                <a:sym typeface="Corbel"/>
              </a:rPr>
            </a:br>
            <a:r>
              <a:rPr lang="fr-FR" sz="3700">
                <a:solidFill>
                  <a:schemeClr val="lt1"/>
                </a:solidFill>
                <a:latin typeface="Corbel"/>
                <a:ea typeface="Corbel"/>
                <a:cs typeface="Corbel"/>
                <a:sym typeface="Corbel"/>
              </a:rPr>
              <a:t>-----------------------------------------------</a:t>
            </a:r>
            <a:endParaRPr/>
          </a:p>
          <a:p>
            <a:pPr indent="0" lvl="0" marL="0" rtl="0" algn="just">
              <a:spcBef>
                <a:spcPts val="999"/>
              </a:spcBef>
              <a:spcAft>
                <a:spcPts val="0"/>
              </a:spcAft>
              <a:buSzPct val="79999"/>
              <a:buNone/>
            </a:pPr>
            <a:r>
              <a:rPr lang="fr-FR" sz="4200">
                <a:solidFill>
                  <a:schemeClr val="lt1"/>
                </a:solidFill>
                <a:latin typeface="Corbel"/>
                <a:ea typeface="Corbel"/>
                <a:cs typeface="Corbel"/>
                <a:sym typeface="Corbel"/>
              </a:rPr>
              <a:t>Dans tous les cas  prévoir en sus : </a:t>
            </a:r>
            <a:endParaRPr sz="4200">
              <a:solidFill>
                <a:schemeClr val="lt1"/>
              </a:solidFill>
              <a:latin typeface="Corbel"/>
              <a:ea typeface="Corbel"/>
              <a:cs typeface="Corbel"/>
              <a:sym typeface="Corbel"/>
            </a:endParaRPr>
          </a:p>
          <a:p>
            <a:pPr indent="-285750" lvl="0" marL="285750" rtl="0" algn="l">
              <a:spcBef>
                <a:spcPts val="999"/>
              </a:spcBef>
              <a:spcAft>
                <a:spcPts val="0"/>
              </a:spcAft>
              <a:buSzPct val="79999"/>
              <a:buChar char="▶"/>
            </a:pPr>
            <a:r>
              <a:rPr lang="fr-FR" sz="4200">
                <a:solidFill>
                  <a:schemeClr val="lt1"/>
                </a:solidFill>
                <a:latin typeface="Corbel"/>
                <a:ea typeface="Corbel"/>
                <a:cs typeface="Corbel"/>
                <a:sym typeface="Corbel"/>
              </a:rPr>
              <a:t>Cérémonie BM : 890€</a:t>
            </a:r>
            <a:endParaRPr/>
          </a:p>
          <a:p>
            <a:pPr indent="-285750" lvl="0" marL="285750" rtl="0" algn="l">
              <a:spcBef>
                <a:spcPts val="999"/>
              </a:spcBef>
              <a:spcAft>
                <a:spcPts val="0"/>
              </a:spcAft>
              <a:buSzPct val="79999"/>
              <a:buChar char="▶"/>
            </a:pPr>
            <a:r>
              <a:rPr lang="fr-FR" sz="4200">
                <a:solidFill>
                  <a:schemeClr val="lt1"/>
                </a:solidFill>
                <a:latin typeface="Corbel"/>
                <a:ea typeface="Corbel"/>
                <a:cs typeface="Corbel"/>
                <a:sym typeface="Corbel"/>
              </a:rPr>
              <a:t>Frais (sécurité, nettoyage) : nous consulter</a:t>
            </a:r>
            <a:endParaRPr sz="1800"/>
          </a:p>
        </p:txBody>
      </p:sp>
      <p:grpSp>
        <p:nvGrpSpPr>
          <p:cNvPr id="398" name="Google Shape;398;p34"/>
          <p:cNvGrpSpPr/>
          <p:nvPr/>
        </p:nvGrpSpPr>
        <p:grpSpPr>
          <a:xfrm>
            <a:off x="531816" y="1703731"/>
            <a:ext cx="5072147" cy="4602664"/>
            <a:chOff x="0" y="2923"/>
            <a:chExt cx="5072148" cy="4602664"/>
          </a:xfrm>
        </p:grpSpPr>
        <p:sp>
          <p:nvSpPr>
            <p:cNvPr id="399" name="Google Shape;399;p34"/>
            <p:cNvSpPr/>
            <p:nvPr/>
          </p:nvSpPr>
          <p:spPr>
            <a:xfrm>
              <a:off x="0" y="2923"/>
              <a:ext cx="4954587" cy="714614"/>
            </a:xfrm>
            <a:prstGeom prst="roundRect">
              <a:avLst>
                <a:gd fmla="val 16667" name="adj"/>
              </a:avLst>
            </a:prstGeom>
            <a:solidFill>
              <a:schemeClr val="lt1"/>
            </a:solidFill>
            <a:ln cap="rnd" cmpd="sng" w="15875">
              <a:solidFill>
                <a:srgbClr val="012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4"/>
            <p:cNvSpPr txBox="1"/>
            <p:nvPr/>
          </p:nvSpPr>
          <p:spPr>
            <a:xfrm>
              <a:off x="187247" y="37383"/>
              <a:ext cx="4884900" cy="64470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fr-FR" sz="2800">
                  <a:solidFill>
                    <a:srgbClr val="023046"/>
                  </a:solidFill>
                  <a:latin typeface="Corbel"/>
                  <a:ea typeface="Corbel"/>
                  <a:cs typeface="Corbel"/>
                  <a:sym typeface="Corbel"/>
                </a:rPr>
                <a:t>Cours particulier en présentiel</a:t>
              </a:r>
              <a:endParaRPr sz="2800">
                <a:solidFill>
                  <a:srgbClr val="023046"/>
                </a:solidFill>
                <a:latin typeface="Corbel"/>
                <a:ea typeface="Corbel"/>
                <a:cs typeface="Corbel"/>
                <a:sym typeface="Corbel"/>
              </a:endParaRPr>
            </a:p>
          </p:txBody>
        </p:sp>
        <p:sp>
          <p:nvSpPr>
            <p:cNvPr id="401" name="Google Shape;401;p34"/>
            <p:cNvSpPr/>
            <p:nvPr/>
          </p:nvSpPr>
          <p:spPr>
            <a:xfrm>
              <a:off x="0" y="717538"/>
              <a:ext cx="4954587" cy="16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4"/>
            <p:cNvSpPr txBox="1"/>
            <p:nvPr/>
          </p:nvSpPr>
          <p:spPr>
            <a:xfrm>
              <a:off x="0" y="717538"/>
              <a:ext cx="4954587" cy="1614600"/>
            </a:xfrm>
            <a:prstGeom prst="rect">
              <a:avLst/>
            </a:prstGeom>
            <a:noFill/>
            <a:ln>
              <a:noFill/>
            </a:ln>
          </p:spPr>
          <p:txBody>
            <a:bodyPr anchorCtr="0" anchor="t" bIns="30475" lIns="157300" spcFirstLastPara="1" rIns="170675" wrap="square" tIns="30475">
              <a:noAutofit/>
            </a:bodyPr>
            <a:lstStyle/>
            <a:p>
              <a:pPr indent="-228600" lvl="1" marL="228600" marR="0" rtl="0" algn="l">
                <a:lnSpc>
                  <a:spcPct val="90000"/>
                </a:lnSpc>
                <a:spcBef>
                  <a:spcPts val="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Plan 39 h/an : nous consulter</a:t>
              </a:r>
              <a:endParaRPr b="0" i="0" sz="2400" u="none" cap="none" strike="noStrike">
                <a:solidFill>
                  <a:schemeClr val="lt1"/>
                </a:solidFill>
                <a:latin typeface="Corbel"/>
                <a:ea typeface="Corbel"/>
                <a:cs typeface="Corbel"/>
                <a:sym typeface="Corbel"/>
              </a:endParaRPr>
            </a:p>
            <a:p>
              <a:pPr indent="-228600" lvl="1" marL="228600" marR="0" rtl="0" algn="l">
                <a:lnSpc>
                  <a:spcPct val="90000"/>
                </a:lnSpc>
                <a:spcBef>
                  <a:spcPts val="48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Cout horaire : 45€/h</a:t>
              </a:r>
              <a:endParaRPr b="0" i="0" sz="2400" u="none" cap="none" strike="noStrike">
                <a:solidFill>
                  <a:schemeClr val="lt1"/>
                </a:solidFill>
                <a:latin typeface="Corbel"/>
                <a:ea typeface="Corbel"/>
                <a:cs typeface="Corbel"/>
                <a:sym typeface="Corbel"/>
              </a:endParaRPr>
            </a:p>
            <a:p>
              <a:pPr indent="-228600" lvl="1" marL="228600" marR="0" rtl="0" algn="l">
                <a:lnSpc>
                  <a:spcPct val="90000"/>
                </a:lnSpc>
                <a:spcBef>
                  <a:spcPts val="48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Frais de BM : 890€</a:t>
              </a:r>
              <a:endParaRPr b="0" i="0" sz="2300" u="none" cap="none" strike="noStrike">
                <a:solidFill>
                  <a:schemeClr val="lt1"/>
                </a:solidFill>
                <a:latin typeface="Corbel"/>
                <a:ea typeface="Corbel"/>
                <a:cs typeface="Corbel"/>
                <a:sym typeface="Corbel"/>
              </a:endParaRPr>
            </a:p>
            <a:p>
              <a:pPr indent="-82550" lvl="1" marL="228600" marR="0" rtl="0" algn="l">
                <a:lnSpc>
                  <a:spcPct val="90000"/>
                </a:lnSpc>
                <a:spcBef>
                  <a:spcPts val="480"/>
                </a:spcBef>
                <a:spcAft>
                  <a:spcPts val="0"/>
                </a:spcAft>
                <a:buClr>
                  <a:schemeClr val="lt1"/>
                </a:buClr>
                <a:buSzPts val="2300"/>
                <a:buFont typeface="Century Gothic"/>
                <a:buNone/>
              </a:pPr>
              <a:r>
                <a:t/>
              </a:r>
              <a:endParaRPr b="0" i="0" sz="2300" u="none" cap="none" strike="noStrike">
                <a:solidFill>
                  <a:schemeClr val="lt1"/>
                </a:solidFill>
                <a:latin typeface="Century Gothic"/>
                <a:ea typeface="Century Gothic"/>
                <a:cs typeface="Century Gothic"/>
                <a:sym typeface="Century Gothic"/>
              </a:endParaRPr>
            </a:p>
          </p:txBody>
        </p:sp>
        <p:sp>
          <p:nvSpPr>
            <p:cNvPr id="403" name="Google Shape;403;p34"/>
            <p:cNvSpPr/>
            <p:nvPr/>
          </p:nvSpPr>
          <p:spPr>
            <a:xfrm>
              <a:off x="0" y="2332138"/>
              <a:ext cx="4954587" cy="726125"/>
            </a:xfrm>
            <a:prstGeom prst="roundRect">
              <a:avLst>
                <a:gd fmla="val 16667" name="adj"/>
              </a:avLst>
            </a:prstGeom>
            <a:solidFill>
              <a:schemeClr val="lt1"/>
            </a:solidFill>
            <a:ln cap="rnd" cmpd="sng" w="15875">
              <a:solidFill>
                <a:srgbClr val="012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4"/>
            <p:cNvSpPr txBox="1"/>
            <p:nvPr/>
          </p:nvSpPr>
          <p:spPr>
            <a:xfrm>
              <a:off x="111635" y="2291398"/>
              <a:ext cx="4883700" cy="65520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fr-FR" sz="2800">
                  <a:solidFill>
                    <a:srgbClr val="0F486F"/>
                  </a:solidFill>
                  <a:latin typeface="Corbel"/>
                  <a:ea typeface="Corbel"/>
                  <a:cs typeface="Corbel"/>
                  <a:sym typeface="Corbel"/>
                </a:rPr>
                <a:t>Cours présentiel / classe de 4</a:t>
              </a:r>
              <a:r>
                <a:rPr lang="fr-FR" sz="1800">
                  <a:solidFill>
                    <a:srgbClr val="0F486F"/>
                  </a:solidFill>
                  <a:latin typeface="Corbel"/>
                  <a:ea typeface="Corbel"/>
                  <a:cs typeface="Corbel"/>
                  <a:sym typeface="Corbel"/>
                </a:rPr>
                <a:t>*</a:t>
              </a:r>
              <a:r>
                <a:rPr lang="fr-FR" sz="2800">
                  <a:solidFill>
                    <a:srgbClr val="0F486F"/>
                  </a:solidFill>
                  <a:latin typeface="Corbel"/>
                  <a:ea typeface="Corbel"/>
                  <a:cs typeface="Corbel"/>
                  <a:sym typeface="Corbel"/>
                </a:rPr>
                <a:t> </a:t>
              </a:r>
              <a:endParaRPr sz="2800">
                <a:solidFill>
                  <a:srgbClr val="0F486F"/>
                </a:solidFill>
                <a:latin typeface="Corbel"/>
                <a:ea typeface="Corbel"/>
                <a:cs typeface="Corbel"/>
                <a:sym typeface="Corbel"/>
              </a:endParaRPr>
            </a:p>
          </p:txBody>
        </p:sp>
        <p:sp>
          <p:nvSpPr>
            <p:cNvPr id="405" name="Google Shape;405;p34"/>
            <p:cNvSpPr/>
            <p:nvPr/>
          </p:nvSpPr>
          <p:spPr>
            <a:xfrm>
              <a:off x="0" y="3058263"/>
              <a:ext cx="4954587" cy="15473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txBox="1"/>
            <p:nvPr/>
          </p:nvSpPr>
          <p:spPr>
            <a:xfrm>
              <a:off x="0" y="3058263"/>
              <a:ext cx="4954587" cy="1547324"/>
            </a:xfrm>
            <a:prstGeom prst="rect">
              <a:avLst/>
            </a:prstGeom>
            <a:noFill/>
            <a:ln>
              <a:noFill/>
            </a:ln>
          </p:spPr>
          <p:txBody>
            <a:bodyPr anchorCtr="0" anchor="t" bIns="30475" lIns="157300" spcFirstLastPara="1" rIns="170675" wrap="square" tIns="30475">
              <a:noAutofit/>
            </a:bodyPr>
            <a:lstStyle/>
            <a:p>
              <a:pPr indent="-228600" lvl="1" marL="228600" marR="0" rtl="0" algn="l">
                <a:lnSpc>
                  <a:spcPct val="90000"/>
                </a:lnSpc>
                <a:spcBef>
                  <a:spcPts val="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25€ de l’heure et 39 h/an  </a:t>
              </a:r>
              <a:endParaRPr b="0" i="0" sz="2400" u="none" cap="none" strike="noStrike">
                <a:solidFill>
                  <a:schemeClr val="lt1"/>
                </a:solidFill>
                <a:latin typeface="Corbel"/>
                <a:ea typeface="Corbel"/>
                <a:cs typeface="Corbel"/>
                <a:sym typeface="Corbel"/>
              </a:endParaRPr>
            </a:p>
            <a:p>
              <a:pPr indent="-228600" lvl="1" marL="228600" marR="0" rtl="0" algn="l">
                <a:lnSpc>
                  <a:spcPct val="90000"/>
                </a:lnSpc>
                <a:spcBef>
                  <a:spcPts val="48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Frais de BM : 890€</a:t>
              </a:r>
              <a:endParaRPr b="0" i="0" sz="2400" u="none" cap="none" strike="noStrike">
                <a:solidFill>
                  <a:schemeClr val="lt1"/>
                </a:solidFill>
                <a:latin typeface="Corbel"/>
                <a:ea typeface="Corbel"/>
                <a:cs typeface="Corbel"/>
                <a:sym typeface="Corbel"/>
              </a:endParaRPr>
            </a:p>
            <a:p>
              <a:pPr indent="-76200" lvl="1" marL="228600" marR="0" rtl="0" algn="l">
                <a:lnSpc>
                  <a:spcPct val="90000"/>
                </a:lnSpc>
                <a:spcBef>
                  <a:spcPts val="480"/>
                </a:spcBef>
                <a:spcAft>
                  <a:spcPts val="0"/>
                </a:spcAft>
                <a:buClr>
                  <a:schemeClr val="lt1"/>
                </a:buClr>
                <a:buSzPts val="2400"/>
                <a:buFont typeface="Century Gothic"/>
                <a:buNone/>
              </a:pPr>
              <a:r>
                <a:t/>
              </a:r>
              <a:endParaRPr b="0" i="0" sz="2400" u="none" cap="none" strike="noStrike">
                <a:solidFill>
                  <a:schemeClr val="lt1"/>
                </a:solidFill>
                <a:latin typeface="Corbel"/>
                <a:ea typeface="Corbel"/>
                <a:cs typeface="Corbel"/>
                <a:sym typeface="Corbel"/>
              </a:endParaRPr>
            </a:p>
            <a:p>
              <a:pPr indent="-171450" lvl="1" marL="171450" marR="0" rtl="0" algn="l">
                <a:lnSpc>
                  <a:spcPct val="90000"/>
                </a:lnSpc>
                <a:spcBef>
                  <a:spcPts val="480"/>
                </a:spcBef>
                <a:spcAft>
                  <a:spcPts val="0"/>
                </a:spcAft>
                <a:buClr>
                  <a:schemeClr val="lt1"/>
                </a:buClr>
                <a:buSzPts val="1800"/>
                <a:buFont typeface="Corbel"/>
                <a:buChar char="•"/>
              </a:pPr>
              <a:r>
                <a:rPr b="0" i="0" lang="fr-FR" sz="1800" u="none" cap="none" strike="noStrike">
                  <a:solidFill>
                    <a:schemeClr val="lt1"/>
                  </a:solidFill>
                  <a:latin typeface="Corbel"/>
                  <a:ea typeface="Corbel"/>
                  <a:cs typeface="Corbel"/>
                  <a:sym typeface="Corbel"/>
                </a:rPr>
                <a:t>* Si il en existe une</a:t>
              </a:r>
              <a:endParaRPr b="0" i="0" sz="1800" u="none" cap="none" strike="noStrike">
                <a:solidFill>
                  <a:schemeClr val="lt1"/>
                </a:solidFill>
                <a:latin typeface="Corbel"/>
                <a:ea typeface="Corbel"/>
                <a:cs typeface="Corbel"/>
                <a:sym typeface="Corbe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35"/>
          <p:cNvGrpSpPr/>
          <p:nvPr/>
        </p:nvGrpSpPr>
        <p:grpSpPr>
          <a:xfrm>
            <a:off x="9206969" y="2963333"/>
            <a:ext cx="2981858" cy="3208867"/>
            <a:chOff x="9206969" y="2963333"/>
            <a:chExt cx="2981858" cy="3208867"/>
          </a:xfrm>
        </p:grpSpPr>
        <p:cxnSp>
          <p:nvCxnSpPr>
            <p:cNvPr id="413" name="Google Shape;413;p35"/>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414" name="Google Shape;414;p35"/>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415" name="Google Shape;415;p35"/>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416" name="Google Shape;416;p35"/>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417" name="Google Shape;417;p35"/>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418" name="Google Shape;418;p35"/>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9" name="Google Shape;419;p35"/>
          <p:cNvSpPr/>
          <p:nvPr/>
        </p:nvSpPr>
        <p:spPr>
          <a:xfrm>
            <a:off x="649912" y="555560"/>
            <a:ext cx="1050582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3600" cap="none">
                <a:solidFill>
                  <a:srgbClr val="002060"/>
                </a:solidFill>
                <a:latin typeface="Corbel"/>
                <a:ea typeface="Corbel"/>
                <a:cs typeface="Corbel"/>
                <a:sym typeface="Corbel"/>
              </a:rPr>
              <a:t>TALMUD TORAH: LE PARCOURS ADAPTE EN LIGNE</a:t>
            </a:r>
            <a:endParaRPr b="1" sz="3600" cap="none">
              <a:solidFill>
                <a:srgbClr val="002060"/>
              </a:solidFill>
              <a:latin typeface="Corbel"/>
              <a:ea typeface="Corbel"/>
              <a:cs typeface="Corbel"/>
              <a:sym typeface="Corbel"/>
            </a:endParaRPr>
          </a:p>
        </p:txBody>
      </p:sp>
      <p:sp>
        <p:nvSpPr>
          <p:cNvPr id="420" name="Google Shape;420;p35"/>
          <p:cNvSpPr/>
          <p:nvPr/>
        </p:nvSpPr>
        <p:spPr>
          <a:xfrm>
            <a:off x="707568" y="1465683"/>
            <a:ext cx="1016725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800" u="sng">
                <a:solidFill>
                  <a:schemeClr val="lt1"/>
                </a:solidFill>
                <a:latin typeface="Corbel"/>
                <a:ea typeface="Corbel"/>
                <a:cs typeface="Corbel"/>
                <a:sym typeface="Corbel"/>
              </a:rPr>
              <a:t>Préparer la Bar Mitzva pour les enfants qui arrivent à 11 et 12 ans </a:t>
            </a:r>
            <a:endParaRPr/>
          </a:p>
        </p:txBody>
      </p:sp>
      <p:sp>
        <p:nvSpPr>
          <p:cNvPr id="421" name="Google Shape;421;p35"/>
          <p:cNvSpPr/>
          <p:nvPr/>
        </p:nvSpPr>
        <p:spPr>
          <a:xfrm>
            <a:off x="527125" y="2114092"/>
            <a:ext cx="10238845" cy="87100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fr-FR" sz="2000">
                <a:solidFill>
                  <a:schemeClr val="lt1"/>
                </a:solidFill>
                <a:latin typeface="Corbel"/>
                <a:ea typeface="Corbel"/>
                <a:cs typeface="Corbel"/>
                <a:sym typeface="Corbel"/>
              </a:rPr>
              <a:t>.  </a:t>
            </a:r>
            <a:endParaRPr sz="2000">
              <a:solidFill>
                <a:schemeClr val="lt1"/>
              </a:solidFill>
              <a:latin typeface="Corbel"/>
              <a:ea typeface="Corbel"/>
              <a:cs typeface="Corbel"/>
              <a:sym typeface="Corbel"/>
            </a:endParaRPr>
          </a:p>
          <a:p>
            <a:pPr indent="0" lvl="0" marL="0" marR="0" rtl="0" algn="just">
              <a:lnSpc>
                <a:spcPct val="115000"/>
              </a:lnSpc>
              <a:spcBef>
                <a:spcPts val="0"/>
              </a:spcBef>
              <a:spcAft>
                <a:spcPts val="0"/>
              </a:spcAft>
              <a:buNone/>
            </a:pPr>
            <a:r>
              <a:rPr lang="fr-FR" sz="2400">
                <a:solidFill>
                  <a:schemeClr val="lt1"/>
                </a:solidFill>
                <a:latin typeface="Corbel"/>
                <a:ea typeface="Corbel"/>
                <a:cs typeface="Corbel"/>
                <a:sym typeface="Corbel"/>
              </a:rPr>
              <a:t> </a:t>
            </a:r>
            <a:endParaRPr/>
          </a:p>
        </p:txBody>
      </p:sp>
      <p:sp>
        <p:nvSpPr>
          <p:cNvPr id="422" name="Google Shape;422;p35"/>
          <p:cNvSpPr/>
          <p:nvPr/>
        </p:nvSpPr>
        <p:spPr>
          <a:xfrm>
            <a:off x="696682" y="2375582"/>
            <a:ext cx="9746420" cy="380411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fr-FR" sz="2400">
                <a:solidFill>
                  <a:schemeClr val="lt1"/>
                </a:solidFill>
                <a:latin typeface="Corbel"/>
                <a:ea typeface="Corbel"/>
                <a:cs typeface="Corbel"/>
                <a:sym typeface="Corbel"/>
              </a:rPr>
              <a:t>Pour les enfants qui arrivent au Talmud Torah à l’âge de 11 ou 12 ans, sans connaissances préalables acquises au Talmud Torah et/ou pour des élèves habitants en dehors de l’Ile de France,  nous pouvons proposer, via une plateforme dédiée et sécurisée, des programmes en ligne adaptés pour préparer la Bar/Bat Mitzva. </a:t>
            </a:r>
            <a:endParaRPr sz="24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lang="fr-FR" sz="2400">
                <a:solidFill>
                  <a:schemeClr val="lt1"/>
                </a:solidFill>
                <a:latin typeface="Corbel"/>
                <a:ea typeface="Corbel"/>
                <a:cs typeface="Corbel"/>
                <a:sym typeface="Corbel"/>
              </a:rPr>
              <a:t>Les élèves peuvent bénéficier de cours individuels en présentiel et/ou en distanciel.</a:t>
            </a:r>
            <a:endParaRPr sz="1000">
              <a:solidFill>
                <a:schemeClr val="lt1"/>
              </a:solidFill>
              <a:latin typeface="Corbel"/>
              <a:ea typeface="Corbel"/>
              <a:cs typeface="Corbel"/>
              <a:sym typeface="Corbel"/>
            </a:endParaRPr>
          </a:p>
          <a:p>
            <a:pPr indent="0" lvl="0" marL="0" marR="0" rtl="0" algn="l">
              <a:spcBef>
                <a:spcPts val="0"/>
              </a:spcBef>
              <a:spcAft>
                <a:spcPts val="0"/>
              </a:spcAft>
              <a:buNone/>
            </a:pPr>
            <a:r>
              <a:rPr lang="fr-FR" sz="2400">
                <a:solidFill>
                  <a:schemeClr val="lt1"/>
                </a:solidFill>
                <a:latin typeface="Corbel"/>
                <a:ea typeface="Corbel"/>
                <a:cs typeface="Corbel"/>
                <a:sym typeface="Corbel"/>
              </a:rPr>
              <a:t>Dans tous les cas,  il convient de nous consulter pour évaluer les enfants </a:t>
            </a:r>
            <a:br>
              <a:rPr lang="fr-FR" sz="2400">
                <a:solidFill>
                  <a:schemeClr val="lt1"/>
                </a:solidFill>
                <a:latin typeface="Corbel"/>
                <a:ea typeface="Corbel"/>
                <a:cs typeface="Corbel"/>
                <a:sym typeface="Corbel"/>
              </a:rPr>
            </a:br>
            <a:r>
              <a:rPr lang="fr-FR" sz="2400">
                <a:solidFill>
                  <a:schemeClr val="lt1"/>
                </a:solidFill>
                <a:latin typeface="Corbel"/>
                <a:ea typeface="Corbel"/>
                <a:cs typeface="Corbel"/>
                <a:sym typeface="Corbel"/>
              </a:rPr>
              <a:t>afin de déterminer leurs besoins de formation.</a:t>
            </a:r>
            <a:endParaRPr sz="2400">
              <a:solidFill>
                <a:schemeClr val="lt1"/>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6"/>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429" name="Google Shape;429;p36"/>
          <p:cNvGrpSpPr/>
          <p:nvPr/>
        </p:nvGrpSpPr>
        <p:grpSpPr>
          <a:xfrm>
            <a:off x="9206969" y="2963333"/>
            <a:ext cx="2981858" cy="3208867"/>
            <a:chOff x="9206969" y="2963333"/>
            <a:chExt cx="2981858" cy="3208867"/>
          </a:xfrm>
        </p:grpSpPr>
        <p:cxnSp>
          <p:nvCxnSpPr>
            <p:cNvPr id="430" name="Google Shape;430;p36"/>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431" name="Google Shape;431;p36"/>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432" name="Google Shape;432;p36"/>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433" name="Google Shape;433;p36"/>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434" name="Google Shape;434;p36"/>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435" name="Google Shape;435;p36"/>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6" name="Google Shape;436;p36"/>
          <p:cNvSpPr/>
          <p:nvPr/>
        </p:nvSpPr>
        <p:spPr>
          <a:xfrm>
            <a:off x="1" y="340052"/>
            <a:ext cx="12011378"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3600" cap="none">
                <a:solidFill>
                  <a:srgbClr val="002060"/>
                </a:solidFill>
                <a:latin typeface="Corbel"/>
                <a:ea typeface="Corbel"/>
                <a:cs typeface="Corbel"/>
                <a:sym typeface="Corbel"/>
              </a:rPr>
              <a:t>TALMUD TORAH: </a:t>
            </a:r>
            <a:endParaRPr/>
          </a:p>
          <a:p>
            <a:pPr indent="0" lvl="0" marL="0" marR="0" rtl="0" algn="ctr">
              <a:spcBef>
                <a:spcPts val="0"/>
              </a:spcBef>
              <a:spcAft>
                <a:spcPts val="0"/>
              </a:spcAft>
              <a:buNone/>
            </a:pPr>
            <a:r>
              <a:rPr b="1" lang="fr-FR" sz="3600" cap="none">
                <a:solidFill>
                  <a:srgbClr val="002060"/>
                </a:solidFill>
                <a:latin typeface="Corbel"/>
                <a:ea typeface="Corbel"/>
                <a:cs typeface="Corbel"/>
                <a:sym typeface="Corbel"/>
              </a:rPr>
              <a:t>BARÈME DU PARCOURS ADAPTÉ EN LIGNE</a:t>
            </a:r>
            <a:endParaRPr/>
          </a:p>
        </p:txBody>
      </p:sp>
      <p:sp>
        <p:nvSpPr>
          <p:cNvPr id="437" name="Google Shape;437;p36"/>
          <p:cNvSpPr txBox="1"/>
          <p:nvPr>
            <p:ph idx="4294967295" type="body"/>
          </p:nvPr>
        </p:nvSpPr>
        <p:spPr>
          <a:xfrm>
            <a:off x="5683971" y="1959430"/>
            <a:ext cx="5343258" cy="3648658"/>
          </a:xfrm>
          <a:prstGeom prst="rect">
            <a:avLst/>
          </a:prstGeom>
          <a:noFill/>
          <a:ln>
            <a:noFill/>
          </a:ln>
        </p:spPr>
        <p:txBody>
          <a:bodyPr anchorCtr="0" anchor="ctr" bIns="45700" lIns="91425" spcFirstLastPara="1" rIns="91425" wrap="square" tIns="45700">
            <a:normAutofit fontScale="47500" lnSpcReduction="20000"/>
          </a:bodyPr>
          <a:lstStyle/>
          <a:p>
            <a:pPr indent="0" lvl="0" marL="0" rtl="0" algn="l">
              <a:spcBef>
                <a:spcPts val="0"/>
              </a:spcBef>
              <a:spcAft>
                <a:spcPts val="0"/>
              </a:spcAft>
              <a:buSzPct val="79999"/>
              <a:buNone/>
            </a:pPr>
            <a:r>
              <a:rPr lang="fr-FR" sz="4200">
                <a:solidFill>
                  <a:srgbClr val="09304A"/>
                </a:solidFill>
                <a:latin typeface="Corbel"/>
                <a:ea typeface="Corbel"/>
                <a:cs typeface="Corbel"/>
                <a:sym typeface="Corbel"/>
              </a:rPr>
              <a:t>Le Barème s’entend pour des enfants dont les parents sont à jour de leur cotisation annuelle.</a:t>
            </a:r>
            <a:br>
              <a:rPr lang="fr-FR" sz="4200">
                <a:solidFill>
                  <a:srgbClr val="09304A"/>
                </a:solidFill>
                <a:latin typeface="Corbel"/>
                <a:ea typeface="Corbel"/>
                <a:cs typeface="Corbel"/>
                <a:sym typeface="Corbel"/>
              </a:rPr>
            </a:br>
            <a:br>
              <a:rPr lang="fr-FR" sz="3700">
                <a:solidFill>
                  <a:srgbClr val="09304A"/>
                </a:solidFill>
                <a:latin typeface="Corbel"/>
                <a:ea typeface="Corbel"/>
                <a:cs typeface="Corbel"/>
                <a:sym typeface="Corbel"/>
              </a:rPr>
            </a:br>
            <a:r>
              <a:rPr lang="fr-FR" sz="3700">
                <a:solidFill>
                  <a:schemeClr val="lt1"/>
                </a:solidFill>
                <a:latin typeface="Corbel"/>
                <a:ea typeface="Corbel"/>
                <a:cs typeface="Corbel"/>
                <a:sym typeface="Corbel"/>
              </a:rPr>
              <a:t>----------------------------------------------</a:t>
            </a:r>
            <a:endParaRPr/>
          </a:p>
          <a:p>
            <a:pPr indent="0" lvl="0" marL="0" rtl="0" algn="l">
              <a:spcBef>
                <a:spcPts val="999"/>
              </a:spcBef>
              <a:spcAft>
                <a:spcPts val="0"/>
              </a:spcAft>
              <a:buSzPct val="79999"/>
              <a:buNone/>
            </a:pPr>
            <a:r>
              <a:rPr lang="fr-FR" sz="4200">
                <a:solidFill>
                  <a:schemeClr val="lt1"/>
                </a:solidFill>
                <a:latin typeface="Corbel"/>
                <a:ea typeface="Corbel"/>
                <a:cs typeface="Corbel"/>
                <a:sym typeface="Corbel"/>
              </a:rPr>
              <a:t>Les cours supplémentaires sont </a:t>
            </a:r>
            <a:br>
              <a:rPr lang="fr-FR" sz="4200">
                <a:solidFill>
                  <a:schemeClr val="lt1"/>
                </a:solidFill>
                <a:latin typeface="Corbel"/>
                <a:ea typeface="Corbel"/>
                <a:cs typeface="Corbel"/>
                <a:sym typeface="Corbel"/>
              </a:rPr>
            </a:br>
            <a:r>
              <a:rPr lang="fr-FR" sz="4200">
                <a:solidFill>
                  <a:schemeClr val="lt1"/>
                </a:solidFill>
                <a:latin typeface="Corbel"/>
                <a:ea typeface="Corbel"/>
                <a:cs typeface="Corbel"/>
                <a:sym typeface="Corbel"/>
              </a:rPr>
              <a:t>donnés dans le cadre de forfaits  </a:t>
            </a:r>
            <a:br>
              <a:rPr lang="fr-FR" sz="4200">
                <a:solidFill>
                  <a:schemeClr val="lt1"/>
                </a:solidFill>
                <a:latin typeface="Corbel"/>
                <a:ea typeface="Corbel"/>
                <a:cs typeface="Corbel"/>
                <a:sym typeface="Corbel"/>
              </a:rPr>
            </a:br>
            <a:r>
              <a:rPr lang="fr-FR" sz="4200">
                <a:solidFill>
                  <a:schemeClr val="lt1"/>
                </a:solidFill>
                <a:latin typeface="Corbel"/>
                <a:ea typeface="Corbel"/>
                <a:cs typeface="Corbel"/>
                <a:sym typeface="Corbel"/>
              </a:rPr>
              <a:t>de 39 heures par an</a:t>
            </a:r>
            <a:br>
              <a:rPr lang="fr-FR" sz="4000">
                <a:solidFill>
                  <a:schemeClr val="lt1"/>
                </a:solidFill>
                <a:latin typeface="Corbel"/>
                <a:ea typeface="Corbel"/>
                <a:cs typeface="Corbel"/>
                <a:sym typeface="Corbel"/>
              </a:rPr>
            </a:br>
            <a:r>
              <a:rPr lang="fr-FR" sz="3700">
                <a:solidFill>
                  <a:schemeClr val="lt1"/>
                </a:solidFill>
                <a:latin typeface="Corbel"/>
                <a:ea typeface="Corbel"/>
                <a:cs typeface="Corbel"/>
                <a:sym typeface="Corbel"/>
              </a:rPr>
              <a:t>-----------------------------------------------</a:t>
            </a:r>
            <a:endParaRPr/>
          </a:p>
          <a:p>
            <a:pPr indent="0" lvl="0" marL="0" rtl="0" algn="just">
              <a:spcBef>
                <a:spcPts val="999"/>
              </a:spcBef>
              <a:spcAft>
                <a:spcPts val="0"/>
              </a:spcAft>
              <a:buSzPct val="79999"/>
              <a:buNone/>
            </a:pPr>
            <a:r>
              <a:rPr lang="fr-FR" sz="4200">
                <a:solidFill>
                  <a:schemeClr val="lt1"/>
                </a:solidFill>
                <a:latin typeface="Corbel"/>
                <a:ea typeface="Corbel"/>
                <a:cs typeface="Corbel"/>
                <a:sym typeface="Corbel"/>
              </a:rPr>
              <a:t>Dans tous les cas  prévoir en sus : </a:t>
            </a:r>
            <a:endParaRPr sz="4200">
              <a:solidFill>
                <a:schemeClr val="lt1"/>
              </a:solidFill>
              <a:latin typeface="Corbel"/>
              <a:ea typeface="Corbel"/>
              <a:cs typeface="Corbel"/>
              <a:sym typeface="Corbel"/>
            </a:endParaRPr>
          </a:p>
          <a:p>
            <a:pPr indent="-285750" lvl="0" marL="285750" rtl="0" algn="l">
              <a:spcBef>
                <a:spcPts val="999"/>
              </a:spcBef>
              <a:spcAft>
                <a:spcPts val="0"/>
              </a:spcAft>
              <a:buSzPct val="79999"/>
              <a:buChar char="▶"/>
            </a:pPr>
            <a:r>
              <a:rPr lang="fr-FR" sz="4200">
                <a:solidFill>
                  <a:schemeClr val="lt1"/>
                </a:solidFill>
                <a:latin typeface="Corbel"/>
                <a:ea typeface="Corbel"/>
                <a:cs typeface="Corbel"/>
                <a:sym typeface="Corbel"/>
              </a:rPr>
              <a:t>Cérémonie BM : 890€</a:t>
            </a:r>
            <a:endParaRPr/>
          </a:p>
          <a:p>
            <a:pPr indent="-285750" lvl="0" marL="285750" rtl="0" algn="l">
              <a:spcBef>
                <a:spcPts val="999"/>
              </a:spcBef>
              <a:spcAft>
                <a:spcPts val="0"/>
              </a:spcAft>
              <a:buSzPct val="79999"/>
              <a:buChar char="▶"/>
            </a:pPr>
            <a:r>
              <a:rPr lang="fr-FR" sz="4200">
                <a:solidFill>
                  <a:schemeClr val="lt1"/>
                </a:solidFill>
                <a:latin typeface="Corbel"/>
                <a:ea typeface="Corbel"/>
                <a:cs typeface="Corbel"/>
                <a:sym typeface="Corbel"/>
              </a:rPr>
              <a:t>Frais (sécurité, nettoyage) : nous consulter</a:t>
            </a:r>
            <a:endParaRPr/>
          </a:p>
        </p:txBody>
      </p:sp>
      <p:grpSp>
        <p:nvGrpSpPr>
          <p:cNvPr id="438" name="Google Shape;438;p36"/>
          <p:cNvGrpSpPr/>
          <p:nvPr/>
        </p:nvGrpSpPr>
        <p:grpSpPr>
          <a:xfrm>
            <a:off x="531816" y="1703731"/>
            <a:ext cx="4995985" cy="4602664"/>
            <a:chOff x="0" y="2923"/>
            <a:chExt cx="4995985" cy="4602664"/>
          </a:xfrm>
        </p:grpSpPr>
        <p:sp>
          <p:nvSpPr>
            <p:cNvPr id="439" name="Google Shape;439;p36"/>
            <p:cNvSpPr/>
            <p:nvPr/>
          </p:nvSpPr>
          <p:spPr>
            <a:xfrm>
              <a:off x="0" y="2923"/>
              <a:ext cx="4954587" cy="714614"/>
            </a:xfrm>
            <a:prstGeom prst="roundRect">
              <a:avLst>
                <a:gd fmla="val 16667" name="adj"/>
              </a:avLst>
            </a:prstGeom>
            <a:solidFill>
              <a:schemeClr val="lt1"/>
            </a:solidFill>
            <a:ln cap="rnd" cmpd="sng" w="15875">
              <a:solidFill>
                <a:srgbClr val="012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txBox="1"/>
            <p:nvPr/>
          </p:nvSpPr>
          <p:spPr>
            <a:xfrm>
              <a:off x="111085" y="54958"/>
              <a:ext cx="4884900" cy="64470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fr-FR" sz="2800">
                  <a:solidFill>
                    <a:srgbClr val="0F486F"/>
                  </a:solidFill>
                  <a:latin typeface="Corbel"/>
                  <a:ea typeface="Corbel"/>
                  <a:cs typeface="Corbel"/>
                  <a:sym typeface="Corbel"/>
                </a:rPr>
                <a:t>Cours particulier (distanciel)</a:t>
              </a:r>
              <a:endParaRPr sz="2800">
                <a:solidFill>
                  <a:srgbClr val="0F486F"/>
                </a:solidFill>
                <a:latin typeface="Corbel"/>
                <a:ea typeface="Corbel"/>
                <a:cs typeface="Corbel"/>
                <a:sym typeface="Corbel"/>
              </a:endParaRPr>
            </a:p>
          </p:txBody>
        </p:sp>
        <p:sp>
          <p:nvSpPr>
            <p:cNvPr id="441" name="Google Shape;441;p36"/>
            <p:cNvSpPr/>
            <p:nvPr/>
          </p:nvSpPr>
          <p:spPr>
            <a:xfrm>
              <a:off x="0" y="717538"/>
              <a:ext cx="4954587" cy="16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6"/>
            <p:cNvSpPr txBox="1"/>
            <p:nvPr/>
          </p:nvSpPr>
          <p:spPr>
            <a:xfrm>
              <a:off x="0" y="717538"/>
              <a:ext cx="4954500" cy="1614600"/>
            </a:xfrm>
            <a:prstGeom prst="rect">
              <a:avLst/>
            </a:prstGeom>
            <a:noFill/>
            <a:ln>
              <a:noFill/>
            </a:ln>
          </p:spPr>
          <p:txBody>
            <a:bodyPr anchorCtr="0" anchor="t" bIns="30475" lIns="157300" spcFirstLastPara="1" rIns="170675" wrap="square" tIns="30475">
              <a:noAutofit/>
            </a:bodyPr>
            <a:lstStyle/>
            <a:p>
              <a:pPr indent="-228600" lvl="1" marL="228600" marR="0" rtl="0" algn="l">
                <a:lnSpc>
                  <a:spcPct val="90000"/>
                </a:lnSpc>
                <a:spcBef>
                  <a:spcPts val="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Plan de 39 h/an : nous consulter</a:t>
              </a:r>
              <a:endParaRPr b="0" i="0" sz="2400" u="none" cap="none" strike="noStrike">
                <a:solidFill>
                  <a:schemeClr val="lt1"/>
                </a:solidFill>
                <a:latin typeface="Corbel"/>
                <a:ea typeface="Corbel"/>
                <a:cs typeface="Corbel"/>
                <a:sym typeface="Corbel"/>
              </a:endParaRPr>
            </a:p>
            <a:p>
              <a:pPr indent="-228600" lvl="1" marL="228600" marR="0" rtl="0" algn="l">
                <a:lnSpc>
                  <a:spcPct val="90000"/>
                </a:lnSpc>
                <a:spcBef>
                  <a:spcPts val="48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Cout horaire : 35€/h</a:t>
              </a:r>
              <a:endParaRPr b="0" i="0" sz="2400" u="none" cap="none" strike="noStrike">
                <a:solidFill>
                  <a:schemeClr val="lt1"/>
                </a:solidFill>
                <a:latin typeface="Corbel"/>
                <a:ea typeface="Corbel"/>
                <a:cs typeface="Corbel"/>
                <a:sym typeface="Corbel"/>
              </a:endParaRPr>
            </a:p>
            <a:p>
              <a:pPr indent="-228600" lvl="1" marL="228600" marR="0" rtl="0" algn="l">
                <a:lnSpc>
                  <a:spcPct val="90000"/>
                </a:lnSpc>
                <a:spcBef>
                  <a:spcPts val="48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Frais de BM : 890€ (Frais en sus)</a:t>
              </a:r>
              <a:endParaRPr b="0" i="0" sz="2400" u="none" cap="none" strike="noStrike">
                <a:solidFill>
                  <a:schemeClr val="lt1"/>
                </a:solidFill>
                <a:latin typeface="Corbel"/>
                <a:ea typeface="Corbel"/>
                <a:cs typeface="Corbel"/>
                <a:sym typeface="Corbel"/>
              </a:endParaRPr>
            </a:p>
            <a:p>
              <a:pPr indent="-82550" lvl="1" marL="228600" marR="0" rtl="0" algn="l">
                <a:lnSpc>
                  <a:spcPct val="90000"/>
                </a:lnSpc>
                <a:spcBef>
                  <a:spcPts val="480"/>
                </a:spcBef>
                <a:spcAft>
                  <a:spcPts val="0"/>
                </a:spcAft>
                <a:buClr>
                  <a:schemeClr val="lt1"/>
                </a:buClr>
                <a:buSzPts val="2300"/>
                <a:buFont typeface="Century Gothic"/>
                <a:buNone/>
              </a:pPr>
              <a:r>
                <a:t/>
              </a:r>
              <a:endParaRPr b="0" i="0" sz="2300" u="none" cap="none" strike="noStrike">
                <a:solidFill>
                  <a:schemeClr val="lt1"/>
                </a:solidFill>
                <a:latin typeface="Century Gothic"/>
                <a:ea typeface="Century Gothic"/>
                <a:cs typeface="Century Gothic"/>
                <a:sym typeface="Century Gothic"/>
              </a:endParaRPr>
            </a:p>
          </p:txBody>
        </p:sp>
        <p:sp>
          <p:nvSpPr>
            <p:cNvPr id="443" name="Google Shape;443;p36"/>
            <p:cNvSpPr/>
            <p:nvPr/>
          </p:nvSpPr>
          <p:spPr>
            <a:xfrm>
              <a:off x="0" y="2070779"/>
              <a:ext cx="4954587" cy="726125"/>
            </a:xfrm>
            <a:prstGeom prst="roundRect">
              <a:avLst>
                <a:gd fmla="val 16667" name="adj"/>
              </a:avLst>
            </a:prstGeom>
            <a:solidFill>
              <a:schemeClr val="lt1"/>
            </a:solidFill>
            <a:ln cap="rnd" cmpd="sng" w="15875">
              <a:solidFill>
                <a:srgbClr val="012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6"/>
            <p:cNvSpPr txBox="1"/>
            <p:nvPr/>
          </p:nvSpPr>
          <p:spPr>
            <a:xfrm>
              <a:off x="111610" y="2057901"/>
              <a:ext cx="4883700" cy="65520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None/>
              </a:pPr>
              <a:r>
                <a:rPr lang="fr-FR" sz="2800">
                  <a:solidFill>
                    <a:srgbClr val="0F486F"/>
                  </a:solidFill>
                  <a:latin typeface="Corbel"/>
                  <a:ea typeface="Corbel"/>
                  <a:cs typeface="Corbel"/>
                  <a:sym typeface="Corbel"/>
                </a:rPr>
                <a:t>Cours /classe de 4 (distanciel)*</a:t>
              </a:r>
              <a:endParaRPr sz="2800">
                <a:solidFill>
                  <a:srgbClr val="0F486F"/>
                </a:solidFill>
                <a:latin typeface="Corbel"/>
                <a:ea typeface="Corbel"/>
                <a:cs typeface="Corbel"/>
                <a:sym typeface="Corbel"/>
              </a:endParaRPr>
            </a:p>
          </p:txBody>
        </p:sp>
        <p:sp>
          <p:nvSpPr>
            <p:cNvPr id="445" name="Google Shape;445;p36"/>
            <p:cNvSpPr/>
            <p:nvPr/>
          </p:nvSpPr>
          <p:spPr>
            <a:xfrm>
              <a:off x="0" y="3058263"/>
              <a:ext cx="4954587" cy="15473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6"/>
            <p:cNvSpPr txBox="1"/>
            <p:nvPr/>
          </p:nvSpPr>
          <p:spPr>
            <a:xfrm>
              <a:off x="0" y="3058263"/>
              <a:ext cx="4954587" cy="1547324"/>
            </a:xfrm>
            <a:prstGeom prst="rect">
              <a:avLst/>
            </a:prstGeom>
            <a:noFill/>
            <a:ln>
              <a:noFill/>
            </a:ln>
          </p:spPr>
          <p:txBody>
            <a:bodyPr anchorCtr="0" anchor="t" bIns="30475" lIns="157300" spcFirstLastPara="1" rIns="170675" wrap="square" tIns="30475">
              <a:noAutofit/>
            </a:bodyPr>
            <a:lstStyle/>
            <a:p>
              <a:pPr indent="-228600" lvl="1" marL="228600" marR="0" rtl="0" algn="l">
                <a:lnSpc>
                  <a:spcPct val="90000"/>
                </a:lnSpc>
                <a:spcBef>
                  <a:spcPts val="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39 h/an :  nous consulter</a:t>
              </a:r>
              <a:endParaRPr b="0" i="0" sz="2400" u="none" cap="none" strike="noStrike">
                <a:solidFill>
                  <a:schemeClr val="lt1"/>
                </a:solidFill>
                <a:latin typeface="Corbel"/>
                <a:ea typeface="Corbel"/>
                <a:cs typeface="Corbel"/>
                <a:sym typeface="Corbel"/>
              </a:endParaRPr>
            </a:p>
            <a:p>
              <a:pPr indent="-228600" lvl="1" marL="228600" marR="0" rtl="0" algn="l">
                <a:lnSpc>
                  <a:spcPct val="90000"/>
                </a:lnSpc>
                <a:spcBef>
                  <a:spcPts val="480"/>
                </a:spcBef>
                <a:spcAft>
                  <a:spcPts val="0"/>
                </a:spcAft>
                <a:buClr>
                  <a:schemeClr val="lt1"/>
                </a:buClr>
                <a:buSzPts val="2400"/>
                <a:buFont typeface="Corbel"/>
                <a:buChar char="•"/>
              </a:pPr>
              <a:r>
                <a:rPr b="0" i="0" lang="fr-FR" sz="2400" u="none" cap="none" strike="noStrike">
                  <a:solidFill>
                    <a:schemeClr val="lt1"/>
                  </a:solidFill>
                  <a:latin typeface="Corbel"/>
                  <a:ea typeface="Corbel"/>
                  <a:cs typeface="Corbel"/>
                  <a:sym typeface="Corbel"/>
                </a:rPr>
                <a:t>Frais de BM : 890€ (Frais en sus)</a:t>
              </a:r>
              <a:endParaRPr b="0" i="0" sz="2400" u="none" cap="none" strike="noStrike">
                <a:solidFill>
                  <a:schemeClr val="lt1"/>
                </a:solidFill>
                <a:latin typeface="Corbel"/>
                <a:ea typeface="Corbel"/>
                <a:cs typeface="Corbel"/>
                <a:sym typeface="Corbel"/>
              </a:endParaRPr>
            </a:p>
            <a:p>
              <a:pPr indent="-76200" lvl="1" marL="228600" marR="0" rtl="0" algn="l">
                <a:lnSpc>
                  <a:spcPct val="90000"/>
                </a:lnSpc>
                <a:spcBef>
                  <a:spcPts val="480"/>
                </a:spcBef>
                <a:spcAft>
                  <a:spcPts val="0"/>
                </a:spcAft>
                <a:buClr>
                  <a:schemeClr val="lt1"/>
                </a:buClr>
                <a:buSzPts val="2400"/>
                <a:buFont typeface="Century Gothic"/>
                <a:buNone/>
              </a:pPr>
              <a:r>
                <a:t/>
              </a:r>
              <a:endParaRPr b="0" i="0" sz="2400" u="none" cap="none" strike="noStrike">
                <a:solidFill>
                  <a:schemeClr val="lt1"/>
                </a:solidFill>
                <a:latin typeface="Corbel"/>
                <a:ea typeface="Corbel"/>
                <a:cs typeface="Corbel"/>
                <a:sym typeface="Corbel"/>
              </a:endParaRPr>
            </a:p>
            <a:p>
              <a:pPr indent="-171450" lvl="1" marL="171450" marR="0" rtl="0" algn="l">
                <a:lnSpc>
                  <a:spcPct val="90000"/>
                </a:lnSpc>
                <a:spcBef>
                  <a:spcPts val="480"/>
                </a:spcBef>
                <a:spcAft>
                  <a:spcPts val="0"/>
                </a:spcAft>
                <a:buClr>
                  <a:schemeClr val="lt1"/>
                </a:buClr>
                <a:buSzPts val="1800"/>
                <a:buFont typeface="Corbel"/>
                <a:buChar char="•"/>
              </a:pPr>
              <a:r>
                <a:rPr b="0" i="0" lang="fr-FR" sz="1800" u="none" cap="none" strike="noStrike">
                  <a:solidFill>
                    <a:schemeClr val="lt1"/>
                  </a:solidFill>
                  <a:latin typeface="Corbel"/>
                  <a:ea typeface="Corbel"/>
                  <a:cs typeface="Corbel"/>
                  <a:sym typeface="Corbel"/>
                </a:rPr>
                <a:t>* Si il en existe une</a:t>
              </a:r>
              <a:endParaRPr b="0" i="0" sz="1800" u="none" cap="none" strike="noStrike">
                <a:solidFill>
                  <a:schemeClr val="lt1"/>
                </a:solidFill>
                <a:latin typeface="Corbel"/>
                <a:ea typeface="Corbel"/>
                <a:cs typeface="Corbel"/>
                <a:sym typeface="Corbe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451" name="Shape 451"/>
        <p:cNvGrpSpPr/>
        <p:nvPr/>
      </p:nvGrpSpPr>
      <p:grpSpPr>
        <a:xfrm>
          <a:off x="0" y="0"/>
          <a:ext cx="0" cy="0"/>
          <a:chOff x="0" y="0"/>
          <a:chExt cx="0" cy="0"/>
        </a:xfrm>
      </p:grpSpPr>
      <p:sp>
        <p:nvSpPr>
          <p:cNvPr id="452" name="Google Shape;452;p37"/>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3" name="Google Shape;453;p37"/>
          <p:cNvSpPr txBox="1"/>
          <p:nvPr>
            <p:ph type="ctrTitle"/>
          </p:nvPr>
        </p:nvSpPr>
        <p:spPr>
          <a:xfrm>
            <a:off x="665641" y="4473679"/>
            <a:ext cx="9552558" cy="12332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000"/>
              <a:buFont typeface="Corbel"/>
              <a:buNone/>
            </a:pPr>
            <a:r>
              <a:rPr b="1" lang="fr-FR" sz="4000">
                <a:latin typeface="Corbel"/>
                <a:ea typeface="Corbel"/>
                <a:cs typeface="Corbel"/>
                <a:sym typeface="Corbel"/>
              </a:rPr>
              <a:t>N’HÉSITEZ PAS À NOUS CONTACTER</a:t>
            </a:r>
            <a:endParaRPr b="1" sz="4000">
              <a:latin typeface="Corbel"/>
              <a:ea typeface="Corbel"/>
              <a:cs typeface="Corbel"/>
              <a:sym typeface="Corbel"/>
            </a:endParaRPr>
          </a:p>
        </p:txBody>
      </p:sp>
      <p:sp>
        <p:nvSpPr>
          <p:cNvPr id="454" name="Google Shape;454;p37"/>
          <p:cNvSpPr txBox="1"/>
          <p:nvPr>
            <p:ph idx="1" type="subTitle"/>
          </p:nvPr>
        </p:nvSpPr>
        <p:spPr>
          <a:xfrm>
            <a:off x="668815" y="5686129"/>
            <a:ext cx="9623477" cy="46296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560"/>
              <a:buNone/>
            </a:pPr>
            <a:r>
              <a:rPr b="1" lang="fr-FR" sz="3200">
                <a:solidFill>
                  <a:srgbClr val="ACE9F8"/>
                </a:solidFill>
                <a:latin typeface="Corbel"/>
                <a:ea typeface="Corbel"/>
                <a:cs typeface="Corbel"/>
                <a:sym typeface="Corbel"/>
              </a:rPr>
              <a:t>talmudtorah.education@kehilatgesher.org</a:t>
            </a:r>
            <a:endParaRPr/>
          </a:p>
        </p:txBody>
      </p:sp>
      <p:grpSp>
        <p:nvGrpSpPr>
          <p:cNvPr id="455" name="Google Shape;455;p37"/>
          <p:cNvGrpSpPr/>
          <p:nvPr/>
        </p:nvGrpSpPr>
        <p:grpSpPr>
          <a:xfrm>
            <a:off x="9206969" y="2963333"/>
            <a:ext cx="2981858" cy="3208867"/>
            <a:chOff x="9206969" y="2963333"/>
            <a:chExt cx="2981858" cy="3208867"/>
          </a:xfrm>
        </p:grpSpPr>
        <p:cxnSp>
          <p:nvCxnSpPr>
            <p:cNvPr id="456" name="Google Shape;456;p37"/>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457" name="Google Shape;457;p37"/>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458" name="Google Shape;458;p37"/>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459" name="Google Shape;459;p37"/>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460" name="Google Shape;460;p37"/>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pic>
        <p:nvPicPr>
          <p:cNvPr id="461" name="Google Shape;461;p37"/>
          <p:cNvPicPr preferRelativeResize="0"/>
          <p:nvPr/>
        </p:nvPicPr>
        <p:blipFill rotWithShape="1">
          <a:blip r:embed="rId3">
            <a:alphaModFix/>
          </a:blip>
          <a:srcRect b="0" l="0" r="0" t="0"/>
          <a:stretch/>
        </p:blipFill>
        <p:spPr>
          <a:xfrm>
            <a:off x="278301" y="234640"/>
            <a:ext cx="7502578" cy="4300419"/>
          </a:xfrm>
          <a:prstGeom prst="rect">
            <a:avLst/>
          </a:prstGeom>
          <a:noFill/>
          <a:ln>
            <a:noFill/>
          </a:ln>
        </p:spPr>
      </p:pic>
      <p:sp>
        <p:nvSpPr>
          <p:cNvPr id="462" name="Google Shape;462;p37"/>
          <p:cNvSpPr/>
          <p:nvPr/>
        </p:nvSpPr>
        <p:spPr>
          <a:xfrm>
            <a:off x="10431012" y="498686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463" name="Google Shape;463;p37"/>
          <p:cNvPicPr preferRelativeResize="0"/>
          <p:nvPr/>
        </p:nvPicPr>
        <p:blipFill rotWithShape="1">
          <a:blip r:embed="rId4">
            <a:alphaModFix/>
          </a:blip>
          <a:srcRect b="0" l="0" r="0" t="0"/>
          <a:stretch/>
        </p:blipFill>
        <p:spPr>
          <a:xfrm>
            <a:off x="6583972" y="234640"/>
            <a:ext cx="5245994" cy="16009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163" name="Google Shape;163;p20"/>
          <p:cNvGrpSpPr/>
          <p:nvPr/>
        </p:nvGrpSpPr>
        <p:grpSpPr>
          <a:xfrm>
            <a:off x="9206969" y="2963333"/>
            <a:ext cx="2981858" cy="3208867"/>
            <a:chOff x="9206969" y="2963333"/>
            <a:chExt cx="2981858" cy="3208867"/>
          </a:xfrm>
        </p:grpSpPr>
        <p:cxnSp>
          <p:nvCxnSpPr>
            <p:cNvPr id="164" name="Google Shape;164;p20"/>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165" name="Google Shape;165;p20"/>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166" name="Google Shape;166;p20"/>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167" name="Google Shape;167;p20"/>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168" name="Google Shape;168;p20"/>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169" name="Google Shape;169;p20"/>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0" name="Google Shape;170;p20"/>
          <p:cNvSpPr txBox="1"/>
          <p:nvPr>
            <p:ph type="title"/>
          </p:nvPr>
        </p:nvSpPr>
        <p:spPr>
          <a:xfrm>
            <a:off x="385422" y="274638"/>
            <a:ext cx="10369152"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24/25 </a:t>
            </a:r>
            <a:br>
              <a:rPr b="1" lang="fr-FR">
                <a:solidFill>
                  <a:srgbClr val="002060"/>
                </a:solidFill>
                <a:latin typeface="Corbel"/>
                <a:ea typeface="Corbel"/>
                <a:cs typeface="Corbel"/>
                <a:sym typeface="Corbel"/>
              </a:rPr>
            </a:br>
            <a:r>
              <a:rPr b="1" lang="fr-FR">
                <a:solidFill>
                  <a:srgbClr val="002060"/>
                </a:solidFill>
                <a:latin typeface="Corbel"/>
                <a:ea typeface="Corbel"/>
                <a:cs typeface="Corbel"/>
                <a:sym typeface="Corbel"/>
              </a:rPr>
              <a:t>PRÉSENTATION DES ACTIVITÉS ET DES COURS</a:t>
            </a:r>
            <a:endParaRPr b="1">
              <a:solidFill>
                <a:srgbClr val="002060"/>
              </a:solidFill>
              <a:latin typeface="Corbel"/>
              <a:ea typeface="Corbel"/>
              <a:cs typeface="Corbel"/>
              <a:sym typeface="Corbel"/>
            </a:endParaRPr>
          </a:p>
        </p:txBody>
      </p:sp>
      <p:sp>
        <p:nvSpPr>
          <p:cNvPr id="171" name="Google Shape;171;p20"/>
          <p:cNvSpPr txBox="1"/>
          <p:nvPr>
            <p:ph idx="1" type="body"/>
          </p:nvPr>
        </p:nvSpPr>
        <p:spPr>
          <a:xfrm>
            <a:off x="290283" y="1787758"/>
            <a:ext cx="10768081" cy="4279032"/>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080"/>
              <a:buFont typeface="Noto Sans Symbols"/>
              <a:buChar char="❖"/>
            </a:pPr>
            <a:r>
              <a:rPr lang="fr-FR" sz="2600">
                <a:solidFill>
                  <a:schemeClr val="lt1"/>
                </a:solidFill>
                <a:latin typeface="Corbel"/>
                <a:ea typeface="Corbel"/>
                <a:cs typeface="Corbel"/>
                <a:sym typeface="Corbel"/>
              </a:rPr>
              <a:t>Enfants de 3 à 6 ans: </a:t>
            </a:r>
            <a:r>
              <a:rPr b="1" lang="fr-FR" sz="2600">
                <a:solidFill>
                  <a:srgbClr val="002060"/>
                </a:solidFill>
                <a:latin typeface="Corbel"/>
                <a:ea typeface="Corbel"/>
                <a:cs typeface="Corbel"/>
                <a:sym typeface="Corbel"/>
              </a:rPr>
              <a:t>GAN</a:t>
            </a:r>
            <a:r>
              <a:rPr lang="fr-FR" sz="2600">
                <a:solidFill>
                  <a:schemeClr val="lt1"/>
                </a:solidFill>
                <a:latin typeface="Corbel"/>
                <a:ea typeface="Corbel"/>
                <a:cs typeface="Corbel"/>
                <a:sym typeface="Corbel"/>
              </a:rPr>
              <a:t> </a:t>
            </a:r>
            <a:r>
              <a:rPr b="1" lang="fr-FR" sz="2600">
                <a:solidFill>
                  <a:srgbClr val="002060"/>
                </a:solidFill>
                <a:latin typeface="Corbel"/>
                <a:ea typeface="Corbel"/>
                <a:cs typeface="Corbel"/>
                <a:sym typeface="Corbel"/>
              </a:rPr>
              <a:t>SUNDAYFUNDAY </a:t>
            </a:r>
            <a:r>
              <a:rPr lang="fr-FR" sz="2600">
                <a:solidFill>
                  <a:schemeClr val="lt1"/>
                </a:solidFill>
                <a:latin typeface="Corbel"/>
                <a:ea typeface="Corbel"/>
                <a:cs typeface="Corbel"/>
                <a:sym typeface="Corbel"/>
              </a:rPr>
              <a:t>le dimanche de 10h-12h30</a:t>
            </a:r>
            <a:endParaRPr sz="2600">
              <a:solidFill>
                <a:schemeClr val="lt1"/>
              </a:solidFill>
              <a:latin typeface="Corbel"/>
              <a:ea typeface="Corbel"/>
              <a:cs typeface="Corbel"/>
              <a:sym typeface="Corbel"/>
            </a:endParaRPr>
          </a:p>
          <a:p>
            <a:pPr indent="-285750" lvl="0" marL="285750" rtl="0" algn="l">
              <a:spcBef>
                <a:spcPts val="1120"/>
              </a:spcBef>
              <a:spcAft>
                <a:spcPts val="0"/>
              </a:spcAft>
              <a:buSzPts val="2080"/>
              <a:buFont typeface="Noto Sans Symbols"/>
              <a:buChar char="❖"/>
            </a:pPr>
            <a:r>
              <a:rPr lang="fr-FR" sz="2600">
                <a:solidFill>
                  <a:schemeClr val="lt1"/>
                </a:solidFill>
                <a:latin typeface="Corbel"/>
                <a:ea typeface="Corbel"/>
                <a:cs typeface="Corbel"/>
                <a:sym typeface="Corbel"/>
              </a:rPr>
              <a:t>De 6 à 7 ans: </a:t>
            </a:r>
            <a:r>
              <a:rPr b="1" lang="fr-FR" sz="2600">
                <a:solidFill>
                  <a:srgbClr val="002060"/>
                </a:solidFill>
                <a:latin typeface="Corbel"/>
                <a:ea typeface="Corbel"/>
                <a:cs typeface="Corbel"/>
                <a:sym typeface="Corbel"/>
              </a:rPr>
              <a:t>BEHAYAD </a:t>
            </a:r>
            <a:r>
              <a:rPr lang="fr-FR" sz="2600">
                <a:solidFill>
                  <a:schemeClr val="lt1"/>
                </a:solidFill>
                <a:latin typeface="Corbel"/>
                <a:ea typeface="Corbel"/>
                <a:cs typeface="Corbel"/>
                <a:sym typeface="Corbel"/>
              </a:rPr>
              <a:t>(initiation au Talmud Torah) dimanche de 10h-12h30</a:t>
            </a:r>
            <a:endParaRPr/>
          </a:p>
          <a:p>
            <a:pPr indent="-285750" lvl="0" marL="285750" rtl="0" algn="l">
              <a:spcBef>
                <a:spcPts val="1120"/>
              </a:spcBef>
              <a:spcAft>
                <a:spcPts val="0"/>
              </a:spcAft>
              <a:buSzPts val="2080"/>
              <a:buFont typeface="Noto Sans Symbols"/>
              <a:buChar char="❖"/>
            </a:pPr>
            <a:r>
              <a:rPr lang="fr-FR" sz="2600">
                <a:solidFill>
                  <a:schemeClr val="lt1"/>
                </a:solidFill>
                <a:latin typeface="Corbel"/>
                <a:ea typeface="Corbel"/>
                <a:cs typeface="Corbel"/>
                <a:sym typeface="Corbel"/>
              </a:rPr>
              <a:t>Dès 8 ans: </a:t>
            </a:r>
            <a:r>
              <a:rPr b="1" lang="fr-FR" sz="2600">
                <a:solidFill>
                  <a:srgbClr val="002060"/>
                </a:solidFill>
                <a:latin typeface="Corbel"/>
                <a:ea typeface="Corbel"/>
                <a:cs typeface="Corbel"/>
                <a:sym typeface="Corbel"/>
              </a:rPr>
              <a:t>TALMUD TORAH </a:t>
            </a:r>
            <a:r>
              <a:rPr lang="fr-FR" sz="2600">
                <a:solidFill>
                  <a:schemeClr val="lt1"/>
                </a:solidFill>
                <a:latin typeface="Corbel"/>
                <a:ea typeface="Corbel"/>
                <a:cs typeface="Corbel"/>
                <a:sym typeface="Corbel"/>
              </a:rPr>
              <a:t>(dimanche 10h-12h30 ou mercredi 15h-16h30)</a:t>
            </a:r>
            <a:endParaRPr/>
          </a:p>
          <a:p>
            <a:pPr indent="-153670" lvl="0" marL="285750" rtl="0" algn="l">
              <a:spcBef>
                <a:spcPts val="1120"/>
              </a:spcBef>
              <a:spcAft>
                <a:spcPts val="0"/>
              </a:spcAft>
              <a:buSzPts val="2080"/>
              <a:buFont typeface="Noto Sans Symbols"/>
              <a:buNone/>
            </a:pPr>
            <a:r>
              <a:t/>
            </a:r>
            <a:endParaRPr sz="2600">
              <a:solidFill>
                <a:schemeClr val="lt1"/>
              </a:solidFill>
              <a:latin typeface="Corbel"/>
              <a:ea typeface="Corbel"/>
              <a:cs typeface="Corbel"/>
              <a:sym typeface="Corbel"/>
            </a:endParaRPr>
          </a:p>
          <a:p>
            <a:pPr indent="-285750" lvl="0" marL="285750" rtl="0" algn="l">
              <a:spcBef>
                <a:spcPts val="1120"/>
              </a:spcBef>
              <a:spcAft>
                <a:spcPts val="0"/>
              </a:spcAft>
              <a:buSzPts val="2080"/>
              <a:buFont typeface="Noto Sans Symbols"/>
              <a:buChar char="❖"/>
            </a:pPr>
            <a:r>
              <a:rPr lang="fr-FR" sz="2600">
                <a:solidFill>
                  <a:schemeClr val="lt1"/>
                </a:solidFill>
                <a:latin typeface="Corbel"/>
                <a:ea typeface="Corbel"/>
                <a:cs typeface="Corbel"/>
                <a:sym typeface="Corbel"/>
              </a:rPr>
              <a:t>Les enfants dans l’année de leur Bar/Bat Mitzva  « les bnei Mitzva » </a:t>
            </a:r>
            <a:br>
              <a:rPr lang="fr-FR" sz="2600">
                <a:solidFill>
                  <a:schemeClr val="lt1"/>
                </a:solidFill>
                <a:latin typeface="Corbel"/>
                <a:ea typeface="Corbel"/>
                <a:cs typeface="Corbel"/>
                <a:sym typeface="Corbel"/>
              </a:rPr>
            </a:br>
            <a:r>
              <a:rPr lang="fr-FR" sz="2600">
                <a:solidFill>
                  <a:schemeClr val="lt1"/>
                </a:solidFill>
                <a:latin typeface="Corbel"/>
                <a:ea typeface="Corbel"/>
                <a:cs typeface="Corbel"/>
                <a:sym typeface="Corbel"/>
              </a:rPr>
              <a:t>bénéficient d’un programme intensif.</a:t>
            </a:r>
            <a:br>
              <a:rPr lang="fr-FR" sz="2600">
                <a:solidFill>
                  <a:schemeClr val="lt1"/>
                </a:solidFill>
                <a:latin typeface="Corbel"/>
                <a:ea typeface="Corbel"/>
                <a:cs typeface="Corbel"/>
                <a:sym typeface="Corbel"/>
              </a:rPr>
            </a:br>
            <a:endParaRPr sz="2400">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178" name="Google Shape;178;p21"/>
          <p:cNvGrpSpPr/>
          <p:nvPr/>
        </p:nvGrpSpPr>
        <p:grpSpPr>
          <a:xfrm>
            <a:off x="9206969" y="2963333"/>
            <a:ext cx="2981858" cy="3208867"/>
            <a:chOff x="9206969" y="2963333"/>
            <a:chExt cx="2981858" cy="3208867"/>
          </a:xfrm>
        </p:grpSpPr>
        <p:cxnSp>
          <p:nvCxnSpPr>
            <p:cNvPr id="179" name="Google Shape;179;p21"/>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180" name="Google Shape;180;p21"/>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181" name="Google Shape;181;p21"/>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182" name="Google Shape;182;p21"/>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183" name="Google Shape;183;p21"/>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184" name="Google Shape;184;p21"/>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5" name="Google Shape;185;p21"/>
          <p:cNvSpPr txBox="1"/>
          <p:nvPr/>
        </p:nvSpPr>
        <p:spPr>
          <a:xfrm>
            <a:off x="609600" y="2504544"/>
            <a:ext cx="10962861" cy="3055069"/>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2080"/>
              <a:buFont typeface="Noto Sans Symbols"/>
              <a:buChar char="❖"/>
            </a:pPr>
            <a:r>
              <a:rPr b="0" i="0" lang="fr-FR" sz="2600" u="none" cap="none" strike="noStrike">
                <a:solidFill>
                  <a:schemeClr val="lt1"/>
                </a:solidFill>
                <a:latin typeface="Corbel"/>
                <a:ea typeface="Corbel"/>
                <a:cs typeface="Corbel"/>
                <a:sym typeface="Corbel"/>
              </a:rPr>
              <a:t>Pour les enfants qui rejoignent le Talmud Torah à  </a:t>
            </a:r>
            <a:r>
              <a:rPr b="0" i="0" lang="fr-FR" sz="2600" u="none" cap="none" strike="noStrike">
                <a:solidFill>
                  <a:srgbClr val="0F486F"/>
                </a:solidFill>
                <a:latin typeface="Corbel"/>
                <a:ea typeface="Corbel"/>
                <a:cs typeface="Corbel"/>
                <a:sym typeface="Corbel"/>
              </a:rPr>
              <a:t>11 et 12 ans</a:t>
            </a:r>
            <a:r>
              <a:rPr b="0" i="0" lang="fr-FR" sz="2600" u="none" cap="none" strike="noStrike">
                <a:solidFill>
                  <a:schemeClr val="lt1"/>
                </a:solidFill>
                <a:latin typeface="Corbel"/>
                <a:ea typeface="Corbel"/>
                <a:cs typeface="Corbel"/>
                <a:sym typeface="Corbel"/>
              </a:rPr>
              <a:t>, nous proposons des </a:t>
            </a:r>
            <a:r>
              <a:rPr b="0" i="0" lang="fr-FR" sz="2600" u="none" cap="none" strike="noStrike">
                <a:solidFill>
                  <a:srgbClr val="0F486F"/>
                </a:solidFill>
                <a:latin typeface="Corbel"/>
                <a:ea typeface="Corbel"/>
                <a:cs typeface="Corbel"/>
                <a:sym typeface="Corbel"/>
              </a:rPr>
              <a:t>solutions adaptées </a:t>
            </a:r>
            <a:r>
              <a:rPr b="0" i="0" lang="fr-FR" sz="2600" u="none" cap="none" strike="noStrike">
                <a:solidFill>
                  <a:schemeClr val="lt1"/>
                </a:solidFill>
                <a:latin typeface="Corbel"/>
                <a:ea typeface="Corbel"/>
                <a:cs typeface="Corbel"/>
                <a:sym typeface="Corbel"/>
              </a:rPr>
              <a:t>pour leur permettre de préparer </a:t>
            </a:r>
            <a:br>
              <a:rPr b="0" i="0" lang="fr-FR" sz="2600" u="none" cap="none" strike="noStrike">
                <a:solidFill>
                  <a:schemeClr val="lt1"/>
                </a:solidFill>
                <a:latin typeface="Corbel"/>
                <a:ea typeface="Corbel"/>
                <a:cs typeface="Corbel"/>
                <a:sym typeface="Corbel"/>
              </a:rPr>
            </a:br>
            <a:r>
              <a:rPr b="0" i="0" lang="fr-FR" sz="2600" u="none" cap="none" strike="noStrike">
                <a:solidFill>
                  <a:schemeClr val="lt1"/>
                </a:solidFill>
                <a:latin typeface="Corbel"/>
                <a:ea typeface="Corbel"/>
                <a:cs typeface="Corbel"/>
                <a:sym typeface="Corbel"/>
              </a:rPr>
              <a:t>leur  Bar/Bat Mitzva.</a:t>
            </a:r>
            <a:endParaRPr b="0" i="0" sz="2600" u="none" cap="none" strike="noStrike">
              <a:solidFill>
                <a:schemeClr val="lt1"/>
              </a:solidFill>
              <a:latin typeface="Corbel"/>
              <a:ea typeface="Corbel"/>
              <a:cs typeface="Corbel"/>
              <a:sym typeface="Corbel"/>
            </a:endParaRPr>
          </a:p>
          <a:p>
            <a:pPr indent="-285750" lvl="0" marL="285750" marR="0" rtl="0" algn="l">
              <a:spcBef>
                <a:spcPts val="1120"/>
              </a:spcBef>
              <a:spcAft>
                <a:spcPts val="0"/>
              </a:spcAft>
              <a:buClr>
                <a:schemeClr val="lt1"/>
              </a:buClr>
              <a:buSzPts val="2080"/>
              <a:buFont typeface="Noto Sans Symbols"/>
              <a:buChar char="❖"/>
            </a:pPr>
            <a:r>
              <a:rPr b="0" i="0" lang="fr-FR" sz="2600" u="none" cap="none" strike="noStrike">
                <a:solidFill>
                  <a:srgbClr val="0F486F"/>
                </a:solidFill>
                <a:latin typeface="Corbel"/>
                <a:ea typeface="Corbel"/>
                <a:cs typeface="Corbel"/>
                <a:sym typeface="Corbel"/>
              </a:rPr>
              <a:t>En plus des cours du dimanche matin</a:t>
            </a:r>
            <a:r>
              <a:rPr b="0" i="0" lang="fr-FR" sz="2600" u="none" cap="none" strike="noStrike">
                <a:solidFill>
                  <a:schemeClr val="lt1"/>
                </a:solidFill>
                <a:latin typeface="Corbel"/>
                <a:ea typeface="Corbel"/>
                <a:cs typeface="Corbel"/>
                <a:sym typeface="Corbel"/>
              </a:rPr>
              <a:t>, nous leur proposons </a:t>
            </a:r>
            <a:r>
              <a:rPr b="0" i="0" lang="fr-FR" sz="2600" u="none" cap="none" strike="noStrike">
                <a:solidFill>
                  <a:srgbClr val="0F486F"/>
                </a:solidFill>
                <a:latin typeface="Corbel"/>
                <a:ea typeface="Corbel"/>
                <a:cs typeface="Corbel"/>
                <a:sym typeface="Corbel"/>
              </a:rPr>
              <a:t>des</a:t>
            </a:r>
            <a:r>
              <a:rPr b="0" i="0" lang="fr-FR" sz="2600" u="none" cap="none" strike="noStrike">
                <a:solidFill>
                  <a:schemeClr val="lt1"/>
                </a:solidFill>
                <a:latin typeface="Corbel"/>
                <a:ea typeface="Corbel"/>
                <a:cs typeface="Corbel"/>
                <a:sym typeface="Corbel"/>
              </a:rPr>
              <a:t> </a:t>
            </a:r>
            <a:r>
              <a:rPr b="0" i="0" lang="fr-FR" sz="2600" u="none" cap="none" strike="noStrike">
                <a:solidFill>
                  <a:srgbClr val="0F486F"/>
                </a:solidFill>
                <a:latin typeface="Corbel"/>
                <a:ea typeface="Corbel"/>
                <a:cs typeface="Corbel"/>
                <a:sym typeface="Corbel"/>
              </a:rPr>
              <a:t>cours supplémentaires</a:t>
            </a:r>
            <a:r>
              <a:rPr b="0" i="0" lang="fr-FR" sz="2600" u="none" cap="none" strike="noStrike">
                <a:solidFill>
                  <a:schemeClr val="lt1"/>
                </a:solidFill>
                <a:latin typeface="Corbel"/>
                <a:ea typeface="Corbel"/>
                <a:cs typeface="Corbel"/>
                <a:sym typeface="Corbel"/>
              </a:rPr>
              <a:t> (40 heures par an) dispensés en ligne ou en présentiel  individuellement ou en groupe de 4 enfants de niveau équivalent.</a:t>
            </a:r>
            <a:endParaRPr b="0" i="0" sz="2600" u="none" cap="none" strike="noStrike">
              <a:solidFill>
                <a:schemeClr val="lt1"/>
              </a:solidFill>
              <a:latin typeface="Corbel"/>
              <a:ea typeface="Corbel"/>
              <a:cs typeface="Corbel"/>
              <a:sym typeface="Corbel"/>
            </a:endParaRPr>
          </a:p>
          <a:p>
            <a:pPr indent="-285750" lvl="0" marL="285750" marR="0" rtl="0" algn="l">
              <a:spcBef>
                <a:spcPts val="1120"/>
              </a:spcBef>
              <a:spcAft>
                <a:spcPts val="0"/>
              </a:spcAft>
              <a:buClr>
                <a:schemeClr val="lt1"/>
              </a:buClr>
              <a:buSzPts val="2080"/>
              <a:buFont typeface="Noto Sans Symbols"/>
              <a:buChar char="❖"/>
            </a:pPr>
            <a:r>
              <a:rPr b="0" i="0" lang="fr-FR" sz="2600" u="none" cap="none" strike="noStrike">
                <a:solidFill>
                  <a:schemeClr val="lt1"/>
                </a:solidFill>
                <a:latin typeface="Corbel"/>
                <a:ea typeface="Corbel"/>
                <a:cs typeface="Corbel"/>
                <a:sym typeface="Corbel"/>
              </a:rPr>
              <a:t>Pour tous notre barème prévoit un forfait de frais pour la  Cérémonie de la Bar/Bat Mitzva. Des frais annexes (sécurité/nettoyage) sont à prévoir .</a:t>
            </a:r>
            <a:endParaRPr/>
          </a:p>
          <a:p>
            <a:pPr indent="-285750" lvl="0" marL="285750" marR="0" rtl="0" algn="l">
              <a:spcBef>
                <a:spcPts val="1120"/>
              </a:spcBef>
              <a:spcAft>
                <a:spcPts val="0"/>
              </a:spcAft>
              <a:buClr>
                <a:schemeClr val="lt1"/>
              </a:buClr>
              <a:buSzPts val="2080"/>
              <a:buFont typeface="Noto Sans Symbols"/>
              <a:buChar char="❖"/>
            </a:pPr>
            <a:r>
              <a:rPr b="0" i="0" lang="fr-FR" sz="2600" u="none" cap="none" strike="noStrike">
                <a:solidFill>
                  <a:schemeClr val="lt1"/>
                </a:solidFill>
                <a:latin typeface="Corbel"/>
                <a:ea typeface="Corbel"/>
                <a:cs typeface="Corbel"/>
                <a:sym typeface="Corbel"/>
              </a:rPr>
              <a:t>Des cours particuliers de cantillation sont possibles à la carte</a:t>
            </a:r>
            <a:r>
              <a:rPr b="0" i="0" lang="fr-FR" sz="2600" u="none" cap="none" strike="noStrike">
                <a:solidFill>
                  <a:srgbClr val="0F486F"/>
                </a:solidFill>
                <a:latin typeface="Corbel"/>
                <a:ea typeface="Corbel"/>
                <a:cs typeface="Corbel"/>
                <a:sym typeface="Corbel"/>
              </a:rPr>
              <a:t>.</a:t>
            </a:r>
            <a:endParaRPr b="0" i="0" sz="2600" u="none" cap="none" strike="noStrike">
              <a:solidFill>
                <a:srgbClr val="0F486F"/>
              </a:solidFill>
              <a:latin typeface="Corbel"/>
              <a:ea typeface="Corbel"/>
              <a:cs typeface="Corbel"/>
              <a:sym typeface="Corbel"/>
            </a:endParaRPr>
          </a:p>
          <a:p>
            <a:pPr indent="-163830" lvl="0" marL="285750" marR="0" rtl="0" algn="l">
              <a:spcBef>
                <a:spcPts val="1080"/>
              </a:spcBef>
              <a:spcAft>
                <a:spcPts val="0"/>
              </a:spcAft>
              <a:buClr>
                <a:schemeClr val="lt1"/>
              </a:buClr>
              <a:buSzPts val="1920"/>
              <a:buFont typeface="Noto Sans Symbols"/>
              <a:buNone/>
            </a:pPr>
            <a:r>
              <a:t/>
            </a:r>
            <a:endParaRPr b="0" i="0" sz="2400" u="none" cap="none" strike="noStrike">
              <a:solidFill>
                <a:srgbClr val="0F486F"/>
              </a:solidFill>
              <a:latin typeface="Corbel"/>
              <a:ea typeface="Corbel"/>
              <a:cs typeface="Corbel"/>
              <a:sym typeface="Corbel"/>
            </a:endParaRPr>
          </a:p>
          <a:p>
            <a:pPr indent="-163830" lvl="0" marL="285750" marR="0" rtl="0" algn="l">
              <a:spcBef>
                <a:spcPts val="1080"/>
              </a:spcBef>
              <a:spcAft>
                <a:spcPts val="0"/>
              </a:spcAft>
              <a:buClr>
                <a:schemeClr val="lt1"/>
              </a:buClr>
              <a:buSzPts val="1920"/>
              <a:buFont typeface="Noto Sans Symbols"/>
              <a:buNone/>
            </a:pPr>
            <a:r>
              <a:t/>
            </a:r>
            <a:endParaRPr b="0" i="0" sz="2400" u="none" cap="none" strike="noStrike">
              <a:solidFill>
                <a:srgbClr val="0F486F"/>
              </a:solidFill>
              <a:latin typeface="Corbel"/>
              <a:ea typeface="Corbel"/>
              <a:cs typeface="Corbel"/>
              <a:sym typeface="Corbel"/>
            </a:endParaRPr>
          </a:p>
        </p:txBody>
      </p:sp>
      <p:sp>
        <p:nvSpPr>
          <p:cNvPr id="186" name="Google Shape;186;p21"/>
          <p:cNvSpPr txBox="1"/>
          <p:nvPr>
            <p:ph type="title"/>
          </p:nvPr>
        </p:nvSpPr>
        <p:spPr>
          <a:xfrm>
            <a:off x="559605" y="274638"/>
            <a:ext cx="10369152"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24/25 </a:t>
            </a:r>
            <a:br>
              <a:rPr b="1" lang="fr-FR">
                <a:solidFill>
                  <a:srgbClr val="002060"/>
                </a:solidFill>
                <a:latin typeface="Corbel"/>
                <a:ea typeface="Corbel"/>
                <a:cs typeface="Corbel"/>
                <a:sym typeface="Corbel"/>
              </a:rPr>
            </a:br>
            <a:r>
              <a:rPr b="1" lang="fr-FR">
                <a:solidFill>
                  <a:srgbClr val="002060"/>
                </a:solidFill>
                <a:latin typeface="Corbel"/>
                <a:ea typeface="Corbel"/>
                <a:cs typeface="Corbel"/>
                <a:sym typeface="Corbel"/>
              </a:rPr>
              <a:t>PRÉSENTATION DES ACTIVITÉS ET DES COURS</a:t>
            </a:r>
            <a:endParaRPr b="1">
              <a:solidFill>
                <a:srgbClr val="002060"/>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193" name="Google Shape;193;p22"/>
          <p:cNvGrpSpPr/>
          <p:nvPr/>
        </p:nvGrpSpPr>
        <p:grpSpPr>
          <a:xfrm>
            <a:off x="9206969" y="2963333"/>
            <a:ext cx="2981858" cy="3208867"/>
            <a:chOff x="9206969" y="2963333"/>
            <a:chExt cx="2981858" cy="3208867"/>
          </a:xfrm>
        </p:grpSpPr>
        <p:cxnSp>
          <p:nvCxnSpPr>
            <p:cNvPr id="194" name="Google Shape;194;p22"/>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195" name="Google Shape;195;p22"/>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196" name="Google Shape;196;p22"/>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197" name="Google Shape;197;p22"/>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198" name="Google Shape;198;p22"/>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199" name="Google Shape;199;p22"/>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0" name="Google Shape;200;p22"/>
          <p:cNvSpPr txBox="1"/>
          <p:nvPr>
            <p:ph type="title"/>
          </p:nvPr>
        </p:nvSpPr>
        <p:spPr>
          <a:xfrm>
            <a:off x="496288" y="401167"/>
            <a:ext cx="10779724"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DÉROULEMENT DES COURS DU DIMANCHE MATIN</a:t>
            </a:r>
            <a:endParaRPr b="1">
              <a:solidFill>
                <a:srgbClr val="002060"/>
              </a:solidFill>
              <a:latin typeface="Corbel"/>
              <a:ea typeface="Corbel"/>
              <a:cs typeface="Corbel"/>
              <a:sym typeface="Corbel"/>
            </a:endParaRPr>
          </a:p>
        </p:txBody>
      </p:sp>
      <p:sp>
        <p:nvSpPr>
          <p:cNvPr id="201" name="Google Shape;201;p22"/>
          <p:cNvSpPr/>
          <p:nvPr/>
        </p:nvSpPr>
        <p:spPr>
          <a:xfrm>
            <a:off x="620712" y="1409448"/>
            <a:ext cx="10526259" cy="622016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1" lang="fr-FR" sz="2400" u="none" cap="none" strike="noStrike">
                <a:solidFill>
                  <a:schemeClr val="lt1"/>
                </a:solidFill>
                <a:latin typeface="Corbel"/>
                <a:ea typeface="Corbel"/>
                <a:cs typeface="Corbel"/>
                <a:sym typeface="Corbel"/>
              </a:rPr>
              <a:t>10h00</a:t>
            </a:r>
            <a:r>
              <a:rPr b="1" i="1" lang="fr-FR" sz="2200" u="none" cap="none" strike="noStrike">
                <a:solidFill>
                  <a:schemeClr val="lt1"/>
                </a:solidFill>
                <a:latin typeface="Corbel"/>
                <a:ea typeface="Corbel"/>
                <a:cs typeface="Corbel"/>
                <a:sym typeface="Corbel"/>
              </a:rPr>
              <a:t> : </a:t>
            </a:r>
            <a:r>
              <a:rPr b="0" i="0" lang="fr-FR" sz="2000" u="none" cap="none" strike="noStrike">
                <a:solidFill>
                  <a:schemeClr val="lt1"/>
                </a:solidFill>
                <a:latin typeface="Corbel"/>
                <a:ea typeface="Corbel"/>
                <a:cs typeface="Corbel"/>
                <a:sym typeface="Corbel"/>
              </a:rPr>
              <a:t>  Accueil des enfants. Court office pédagogique auquel les parents sont invités à assister.</a:t>
            </a:r>
            <a:endParaRPr b="0" i="0" sz="1000" u="none" cap="none" strike="noStrike">
              <a:solidFill>
                <a:schemeClr val="lt1"/>
              </a:solidFill>
              <a:latin typeface="Corbel"/>
              <a:ea typeface="Corbel"/>
              <a:cs typeface="Corbel"/>
              <a:sym typeface="Corbel"/>
            </a:endParaRPr>
          </a:p>
          <a:p>
            <a:pPr indent="0" lvl="0" marL="0" marR="0" rtl="0" algn="l">
              <a:spcBef>
                <a:spcPts val="0"/>
              </a:spcBef>
              <a:spcAft>
                <a:spcPts val="0"/>
              </a:spcAft>
              <a:buNone/>
            </a:pPr>
            <a:r>
              <a:rPr b="1" i="1" lang="fr-FR" sz="2400" u="none" cap="none" strike="noStrike">
                <a:solidFill>
                  <a:schemeClr val="lt1"/>
                </a:solidFill>
                <a:latin typeface="Corbel"/>
                <a:ea typeface="Corbel"/>
                <a:cs typeface="Corbel"/>
                <a:sym typeface="Corbel"/>
              </a:rPr>
              <a:t>10h30</a:t>
            </a:r>
            <a:r>
              <a:rPr b="1" i="1" lang="fr-FR" sz="2200" u="none" cap="none" strike="noStrike">
                <a:solidFill>
                  <a:schemeClr val="lt1"/>
                </a:solidFill>
                <a:latin typeface="Corbel"/>
                <a:ea typeface="Corbel"/>
                <a:cs typeface="Corbel"/>
                <a:sym typeface="Corbel"/>
              </a:rPr>
              <a:t> :  </a:t>
            </a:r>
            <a:r>
              <a:rPr b="0" i="0" lang="fr-FR" sz="2000" u="none" cap="none" strike="noStrike">
                <a:solidFill>
                  <a:schemeClr val="lt1"/>
                </a:solidFill>
                <a:latin typeface="Corbel"/>
                <a:ea typeface="Corbel"/>
                <a:cs typeface="Corbel"/>
                <a:sym typeface="Corbel"/>
              </a:rPr>
              <a:t>Début des cours.</a:t>
            </a:r>
            <a:r>
              <a:rPr b="0" i="0" lang="fr-FR" sz="2000" u="none" cap="none" strike="noStrike">
                <a:solidFill>
                  <a:schemeClr val="lt1"/>
                </a:solidFill>
                <a:latin typeface="Century Gothic"/>
                <a:ea typeface="Century Gothic"/>
                <a:cs typeface="Century Gothic"/>
                <a:sym typeface="Century Gothic"/>
              </a:rPr>
              <a:t> </a:t>
            </a:r>
            <a:br>
              <a:rPr b="0" i="0" lang="fr-FR" sz="2000" u="none" cap="none" strike="noStrike">
                <a:solidFill>
                  <a:schemeClr val="lt1"/>
                </a:solidFill>
                <a:latin typeface="Century Gothic"/>
                <a:ea typeface="Century Gothic"/>
                <a:cs typeface="Century Gothic"/>
                <a:sym typeface="Century Gothic"/>
              </a:rPr>
            </a:br>
            <a:endParaRPr sz="10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i="1" lang="fr-FR" sz="2400">
                <a:solidFill>
                  <a:schemeClr val="lt1"/>
                </a:solidFill>
                <a:latin typeface="Corbel"/>
                <a:ea typeface="Corbel"/>
                <a:cs typeface="Corbel"/>
                <a:sym typeface="Corbel"/>
              </a:rPr>
              <a:t>SundayFunday &amp; Beyahad : </a:t>
            </a:r>
            <a:br>
              <a:rPr b="1" i="1" lang="fr-FR" sz="2400">
                <a:solidFill>
                  <a:schemeClr val="lt1"/>
                </a:solidFill>
                <a:latin typeface="Corbel"/>
                <a:ea typeface="Corbel"/>
                <a:cs typeface="Corbel"/>
                <a:sym typeface="Corbel"/>
              </a:rPr>
            </a:br>
            <a:r>
              <a:rPr lang="fr-FR" sz="2000">
                <a:solidFill>
                  <a:schemeClr val="lt1"/>
                </a:solidFill>
                <a:latin typeface="Corbel"/>
                <a:ea typeface="Corbel"/>
                <a:cs typeface="Corbel"/>
                <a:sym typeface="Corbel"/>
              </a:rPr>
              <a:t>Les enfants travaillent avec leurs enseignants respectifs jusqu'à 12h30</a:t>
            </a:r>
            <a:endParaRPr/>
          </a:p>
          <a:p>
            <a:pPr indent="0" lvl="0" marL="0" marR="0" rtl="0" algn="l">
              <a:spcBef>
                <a:spcPts val="0"/>
              </a:spcBef>
              <a:spcAft>
                <a:spcPts val="0"/>
              </a:spcAft>
              <a:buNone/>
            </a:pPr>
            <a:br>
              <a:rPr lang="fr-FR" sz="800">
                <a:solidFill>
                  <a:schemeClr val="lt1"/>
                </a:solidFill>
                <a:latin typeface="Century Gothic"/>
                <a:ea typeface="Century Gothic"/>
                <a:cs typeface="Century Gothic"/>
                <a:sym typeface="Century Gothic"/>
              </a:rPr>
            </a:br>
            <a:r>
              <a:rPr b="1" i="1" lang="fr-FR" sz="2400">
                <a:solidFill>
                  <a:schemeClr val="lt1"/>
                </a:solidFill>
                <a:latin typeface="Corbel"/>
                <a:ea typeface="Corbel"/>
                <a:cs typeface="Corbel"/>
                <a:sym typeface="Corbel"/>
              </a:rPr>
              <a:t>Talmud Torah : </a:t>
            </a:r>
            <a:endParaRPr/>
          </a:p>
          <a:p>
            <a:pPr indent="-342900" lvl="0" marL="342900" marR="0" rtl="0" algn="l">
              <a:spcBef>
                <a:spcPts val="0"/>
              </a:spcBef>
              <a:spcAft>
                <a:spcPts val="0"/>
              </a:spcAft>
              <a:buClr>
                <a:schemeClr val="lt1"/>
              </a:buClr>
              <a:buSzPts val="2000"/>
              <a:buFont typeface="Noto Sans Symbols"/>
              <a:buChar char="❖"/>
            </a:pPr>
            <a:r>
              <a:rPr lang="fr-FR" sz="2000">
                <a:solidFill>
                  <a:schemeClr val="lt1"/>
                </a:solidFill>
                <a:latin typeface="Corbel"/>
                <a:ea typeface="Corbel"/>
                <a:cs typeface="Corbel"/>
                <a:sym typeface="Corbel"/>
              </a:rPr>
              <a:t>10h30 - 11h30 : Talmud Torah groups are divided between liturgy and history classes and Hebrew classes.</a:t>
            </a:r>
            <a:endParaRPr sz="2000">
              <a:solidFill>
                <a:schemeClr val="lt1"/>
              </a:solidFill>
              <a:latin typeface="Corbel"/>
              <a:ea typeface="Corbel"/>
              <a:cs typeface="Corbel"/>
              <a:sym typeface="Corbel"/>
            </a:endParaRPr>
          </a:p>
          <a:p>
            <a:pPr indent="-342900" lvl="0" marL="342900" marR="0" rtl="0" algn="l">
              <a:spcBef>
                <a:spcPts val="0"/>
              </a:spcBef>
              <a:spcAft>
                <a:spcPts val="0"/>
              </a:spcAft>
              <a:buClr>
                <a:schemeClr val="lt1"/>
              </a:buClr>
              <a:buSzPts val="2000"/>
              <a:buFont typeface="Noto Sans Symbols"/>
              <a:buChar char="❖"/>
            </a:pPr>
            <a:r>
              <a:rPr lang="fr-FR" sz="2000">
                <a:solidFill>
                  <a:schemeClr val="lt1"/>
                </a:solidFill>
                <a:latin typeface="Corbel"/>
                <a:ea typeface="Corbel"/>
                <a:cs typeface="Corbel"/>
                <a:sym typeface="Corbel"/>
              </a:rPr>
              <a:t>11h30 - 12h30 : Les enfants changent de cours (ceux qui ont commencé par l'hébreu passent au cours de liturgie et histoire et vice versa).</a:t>
            </a:r>
            <a:br>
              <a:rPr lang="fr-FR" sz="2000">
                <a:solidFill>
                  <a:schemeClr val="lt1"/>
                </a:solidFill>
                <a:latin typeface="Corbel"/>
                <a:ea typeface="Corbel"/>
                <a:cs typeface="Corbel"/>
                <a:sym typeface="Corbel"/>
              </a:rPr>
            </a:br>
            <a:endParaRPr sz="800">
              <a:solidFill>
                <a:schemeClr val="lt1"/>
              </a:solidFill>
              <a:latin typeface="Corbel"/>
              <a:ea typeface="Corbel"/>
              <a:cs typeface="Corbel"/>
              <a:sym typeface="Corbel"/>
            </a:endParaRPr>
          </a:p>
          <a:p>
            <a:pPr indent="0" lvl="0" marL="0" marR="0" rtl="0" algn="l">
              <a:spcBef>
                <a:spcPts val="0"/>
              </a:spcBef>
              <a:spcAft>
                <a:spcPts val="0"/>
              </a:spcAft>
              <a:buNone/>
            </a:pPr>
            <a:r>
              <a:rPr b="1" i="1" lang="fr-FR" sz="2400">
                <a:solidFill>
                  <a:schemeClr val="lt1"/>
                </a:solidFill>
                <a:latin typeface="Corbel"/>
                <a:ea typeface="Corbel"/>
                <a:cs typeface="Corbel"/>
                <a:sym typeface="Corbel"/>
              </a:rPr>
              <a:t>Bnei Mitzva :</a:t>
            </a:r>
            <a:endParaRPr/>
          </a:p>
          <a:p>
            <a:pPr indent="-342900" lvl="0" marL="342900" marR="0" rtl="0" algn="l">
              <a:spcBef>
                <a:spcPts val="0"/>
              </a:spcBef>
              <a:spcAft>
                <a:spcPts val="0"/>
              </a:spcAft>
              <a:buClr>
                <a:schemeClr val="lt1"/>
              </a:buClr>
              <a:buSzPts val="2000"/>
              <a:buFont typeface="Noto Sans Symbols"/>
              <a:buChar char="❖"/>
            </a:pPr>
            <a:r>
              <a:rPr lang="fr-FR" sz="2000">
                <a:solidFill>
                  <a:schemeClr val="lt1"/>
                </a:solidFill>
                <a:latin typeface="Corbel"/>
                <a:ea typeface="Corbel"/>
                <a:cs typeface="Corbel"/>
                <a:sym typeface="Corbel"/>
              </a:rPr>
              <a:t>10h30 - 11h30 Hébreu</a:t>
            </a:r>
            <a:endParaRPr/>
          </a:p>
          <a:p>
            <a:pPr indent="-342900" lvl="0" marL="342900" marR="0" rtl="0" algn="l">
              <a:spcBef>
                <a:spcPts val="0"/>
              </a:spcBef>
              <a:spcAft>
                <a:spcPts val="0"/>
              </a:spcAft>
              <a:buClr>
                <a:schemeClr val="lt1"/>
              </a:buClr>
              <a:buSzPts val="2000"/>
              <a:buFont typeface="Noto Sans Symbols"/>
              <a:buChar char="❖"/>
            </a:pPr>
            <a:r>
              <a:rPr lang="fr-FR" sz="2000">
                <a:solidFill>
                  <a:schemeClr val="lt1"/>
                </a:solidFill>
                <a:latin typeface="Corbel"/>
                <a:ea typeface="Corbel"/>
                <a:cs typeface="Corbel"/>
                <a:sym typeface="Corbel"/>
              </a:rPr>
              <a:t>11h30 - 12h30 Préparation à la BM avec le rabbin Tom Cohen</a:t>
            </a:r>
            <a:endParaRPr/>
          </a:p>
          <a:p>
            <a:pPr indent="0" lvl="0" marL="0" marR="0" rtl="0" algn="l">
              <a:spcBef>
                <a:spcPts val="0"/>
              </a:spcBef>
              <a:spcAft>
                <a:spcPts val="0"/>
              </a:spcAft>
              <a:buNone/>
            </a:pPr>
            <a:r>
              <a:t/>
            </a:r>
            <a:endParaRPr sz="2000">
              <a:solidFill>
                <a:schemeClr val="lt1"/>
              </a:solidFill>
              <a:latin typeface="Corbel"/>
              <a:ea typeface="Corbel"/>
              <a:cs typeface="Corbel"/>
              <a:sym typeface="Corbel"/>
            </a:endParaRPr>
          </a:p>
          <a:p>
            <a:pPr indent="0" lvl="0" marL="0" marR="0" rtl="0" algn="l">
              <a:spcBef>
                <a:spcPts val="0"/>
              </a:spcBef>
              <a:spcAft>
                <a:spcPts val="0"/>
              </a:spcAft>
              <a:buNone/>
            </a:pPr>
            <a:br>
              <a:rPr lang="fr-FR" sz="2000">
                <a:solidFill>
                  <a:schemeClr val="lt1"/>
                </a:solidFill>
                <a:latin typeface="Corbel"/>
                <a:ea typeface="Corbel"/>
                <a:cs typeface="Corbel"/>
                <a:sym typeface="Corbel"/>
              </a:rPr>
            </a:br>
            <a:endParaRPr sz="10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lang="fr-FR" sz="2000">
                <a:solidFill>
                  <a:schemeClr val="lt1"/>
                </a:solidFill>
                <a:latin typeface="Corbel"/>
                <a:ea typeface="Corbel"/>
                <a:cs typeface="Corbel"/>
                <a:sym typeface="Corbel"/>
              </a:rPr>
              <a:t>  </a:t>
            </a:r>
            <a:endParaRPr sz="2000">
              <a:solidFill>
                <a:schemeClr val="lt1"/>
              </a:solidFill>
              <a:latin typeface="Corbel"/>
              <a:ea typeface="Corbel"/>
              <a:cs typeface="Corbel"/>
              <a:sym typeface="Corbel"/>
            </a:endParaRPr>
          </a:p>
          <a:p>
            <a:pPr indent="0" lvl="0" marL="0" marR="0" rtl="0" algn="just">
              <a:lnSpc>
                <a:spcPct val="115000"/>
              </a:lnSpc>
              <a:spcBef>
                <a:spcPts val="0"/>
              </a:spcBef>
              <a:spcAft>
                <a:spcPts val="0"/>
              </a:spcAft>
              <a:buNone/>
            </a:pPr>
            <a:r>
              <a:rPr lang="fr-FR" sz="2400">
                <a:solidFill>
                  <a:schemeClr val="lt1"/>
                </a:solidFill>
                <a:latin typeface="Corbel"/>
                <a:ea typeface="Corbel"/>
                <a:cs typeface="Corbel"/>
                <a:sym typeface="Corbe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08" name="Google Shape;208;p23"/>
          <p:cNvGrpSpPr/>
          <p:nvPr/>
        </p:nvGrpSpPr>
        <p:grpSpPr>
          <a:xfrm>
            <a:off x="9206969" y="2963333"/>
            <a:ext cx="2981858" cy="3208867"/>
            <a:chOff x="9206969" y="2963333"/>
            <a:chExt cx="2981858" cy="3208867"/>
          </a:xfrm>
        </p:grpSpPr>
        <p:cxnSp>
          <p:nvCxnSpPr>
            <p:cNvPr id="209" name="Google Shape;209;p23"/>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210" name="Google Shape;210;p23"/>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211" name="Google Shape;211;p23"/>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212" name="Google Shape;212;p23"/>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213" name="Google Shape;213;p23"/>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214" name="Google Shape;214;p23"/>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5" name="Google Shape;215;p23"/>
          <p:cNvSpPr txBox="1"/>
          <p:nvPr>
            <p:ph type="title"/>
          </p:nvPr>
        </p:nvSpPr>
        <p:spPr>
          <a:xfrm>
            <a:off x="1032558" y="274638"/>
            <a:ext cx="9753598" cy="1020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GAN DE 3 À 6 ANS</a:t>
            </a:r>
            <a:endParaRPr b="1">
              <a:solidFill>
                <a:srgbClr val="002060"/>
              </a:solidFill>
              <a:latin typeface="Corbel"/>
              <a:ea typeface="Corbel"/>
              <a:cs typeface="Corbel"/>
              <a:sym typeface="Corbel"/>
            </a:endParaRPr>
          </a:p>
        </p:txBody>
      </p:sp>
      <p:sp>
        <p:nvSpPr>
          <p:cNvPr id="216" name="Google Shape;216;p23"/>
          <p:cNvSpPr/>
          <p:nvPr/>
        </p:nvSpPr>
        <p:spPr>
          <a:xfrm>
            <a:off x="1032558" y="1357499"/>
            <a:ext cx="9468542" cy="5847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800"/>
              <a:buFont typeface="Corbel"/>
              <a:buNone/>
            </a:pPr>
            <a:r>
              <a:rPr b="0" i="0" lang="fr-FR" sz="2800" u="sng" cap="none" strike="noStrike">
                <a:solidFill>
                  <a:schemeClr val="lt1"/>
                </a:solidFill>
                <a:latin typeface="Corbel"/>
                <a:ea typeface="Corbel"/>
                <a:cs typeface="Corbel"/>
                <a:sym typeface="Corbel"/>
              </a:rPr>
              <a:t>Le parcours du </a:t>
            </a:r>
            <a:r>
              <a:rPr b="0" i="0" lang="fr-FR" sz="3200" u="sng" cap="none" strike="noStrike">
                <a:solidFill>
                  <a:schemeClr val="lt1"/>
                </a:solidFill>
                <a:latin typeface="Corbel"/>
                <a:ea typeface="Corbel"/>
                <a:cs typeface="Corbel"/>
                <a:sym typeface="Corbel"/>
              </a:rPr>
              <a:t>Talmud</a:t>
            </a:r>
            <a:r>
              <a:rPr b="0" i="0" lang="fr-FR" sz="2800" u="sng" cap="none" strike="noStrike">
                <a:solidFill>
                  <a:schemeClr val="lt1"/>
                </a:solidFill>
                <a:latin typeface="Corbel"/>
                <a:ea typeface="Corbel"/>
                <a:cs typeface="Corbel"/>
                <a:sym typeface="Corbel"/>
              </a:rPr>
              <a:t> Torah commence avec les tout petits</a:t>
            </a:r>
            <a:endParaRPr sz="1800" u="sng">
              <a:solidFill>
                <a:schemeClr val="lt1"/>
              </a:solidFill>
              <a:latin typeface="Century Gothic"/>
              <a:ea typeface="Century Gothic"/>
              <a:cs typeface="Century Gothic"/>
              <a:sym typeface="Century Gothic"/>
            </a:endParaRPr>
          </a:p>
        </p:txBody>
      </p:sp>
      <p:sp>
        <p:nvSpPr>
          <p:cNvPr id="217" name="Google Shape;217;p23"/>
          <p:cNvSpPr/>
          <p:nvPr/>
        </p:nvSpPr>
        <p:spPr>
          <a:xfrm>
            <a:off x="4107542" y="2384526"/>
            <a:ext cx="6307349" cy="356093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lt1"/>
              </a:buClr>
              <a:buSzPts val="2800"/>
              <a:buFont typeface="Corbel"/>
              <a:buNone/>
            </a:pPr>
            <a:r>
              <a:rPr lang="fr-FR" sz="2800">
                <a:solidFill>
                  <a:schemeClr val="lt1"/>
                </a:solidFill>
                <a:latin typeface="Corbel"/>
                <a:ea typeface="Corbel"/>
                <a:cs typeface="Corbel"/>
                <a:sym typeface="Corbel"/>
              </a:rPr>
              <a:t>Jusqu’à l’âge de 6 ans les enfants participent au programme Sunday Funday Il s’agit de rencontres hebdomadaires où les enfants étudient les fêtes juives, ainsi que la liturgie par le biais de jeux, chansons, danse, la cuisine, etc</a:t>
            </a:r>
            <a:endParaRPr sz="2800">
              <a:solidFill>
                <a:schemeClr val="lt1"/>
              </a:solidFill>
              <a:latin typeface="Corbel"/>
              <a:ea typeface="Corbel"/>
              <a:cs typeface="Corbel"/>
              <a:sym typeface="Corbel"/>
            </a:endParaRPr>
          </a:p>
        </p:txBody>
      </p:sp>
      <p:pic>
        <p:nvPicPr>
          <p:cNvPr id="218" name="Google Shape;218;p23"/>
          <p:cNvPicPr preferRelativeResize="0"/>
          <p:nvPr/>
        </p:nvPicPr>
        <p:blipFill rotWithShape="1">
          <a:blip r:embed="rId3">
            <a:alphaModFix/>
          </a:blip>
          <a:srcRect b="0" l="0" r="0" t="0"/>
          <a:stretch/>
        </p:blipFill>
        <p:spPr>
          <a:xfrm>
            <a:off x="1362314" y="2543022"/>
            <a:ext cx="2566635" cy="32439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25" name="Google Shape;225;p24"/>
          <p:cNvGrpSpPr/>
          <p:nvPr/>
        </p:nvGrpSpPr>
        <p:grpSpPr>
          <a:xfrm>
            <a:off x="9206969" y="2963333"/>
            <a:ext cx="2981858" cy="3208867"/>
            <a:chOff x="9206969" y="2963333"/>
            <a:chExt cx="2981858" cy="3208867"/>
          </a:xfrm>
        </p:grpSpPr>
        <p:cxnSp>
          <p:nvCxnSpPr>
            <p:cNvPr id="226" name="Google Shape;226;p24"/>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227" name="Google Shape;227;p24"/>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228" name="Google Shape;228;p24"/>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229" name="Google Shape;229;p24"/>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230" name="Google Shape;230;p24"/>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231" name="Google Shape;231;p24"/>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2" name="Google Shape;232;p24"/>
          <p:cNvSpPr txBox="1"/>
          <p:nvPr>
            <p:ph type="title"/>
          </p:nvPr>
        </p:nvSpPr>
        <p:spPr>
          <a:xfrm>
            <a:off x="1184948" y="274638"/>
            <a:ext cx="9566500" cy="10207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60"/>
              </a:buClr>
              <a:buSzPts val="3600"/>
              <a:buFont typeface="Corbel"/>
              <a:buNone/>
            </a:pPr>
            <a:r>
              <a:rPr b="1" lang="fr-FR">
                <a:solidFill>
                  <a:srgbClr val="002060"/>
                </a:solidFill>
                <a:latin typeface="Corbel"/>
                <a:ea typeface="Corbel"/>
                <a:cs typeface="Corbel"/>
                <a:sym typeface="Corbel"/>
              </a:rPr>
              <a:t>TALMUD TORAH: BEYAHAD DE 6 À 7 ANS</a:t>
            </a:r>
            <a:endParaRPr/>
          </a:p>
        </p:txBody>
      </p:sp>
      <p:sp>
        <p:nvSpPr>
          <p:cNvPr id="233" name="Google Shape;233;p24"/>
          <p:cNvSpPr/>
          <p:nvPr/>
        </p:nvSpPr>
        <p:spPr>
          <a:xfrm>
            <a:off x="1184948" y="1357499"/>
            <a:ext cx="9468542" cy="5847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3200" u="sng">
                <a:solidFill>
                  <a:schemeClr val="lt1"/>
                </a:solidFill>
                <a:latin typeface="Corbel"/>
                <a:ea typeface="Corbel"/>
                <a:cs typeface="Corbel"/>
                <a:sym typeface="Corbel"/>
              </a:rPr>
              <a:t>BEYAHAD (ensemble) : la joie de partager nos valeurs </a:t>
            </a:r>
            <a:endParaRPr/>
          </a:p>
        </p:txBody>
      </p:sp>
      <p:sp>
        <p:nvSpPr>
          <p:cNvPr id="234" name="Google Shape;234;p24"/>
          <p:cNvSpPr/>
          <p:nvPr/>
        </p:nvSpPr>
        <p:spPr>
          <a:xfrm>
            <a:off x="4135754" y="2322645"/>
            <a:ext cx="6855202" cy="34162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400">
                <a:solidFill>
                  <a:schemeClr val="lt1"/>
                </a:solidFill>
                <a:latin typeface="Corbel"/>
                <a:ea typeface="Corbel"/>
                <a:cs typeface="Corbel"/>
                <a:sym typeface="Corbel"/>
              </a:rPr>
              <a:t>Les enfants de 6 et 7 ans participent au programme </a:t>
            </a:r>
            <a:r>
              <a:rPr b="1" lang="fr-FR" sz="2400">
                <a:solidFill>
                  <a:schemeClr val="lt1"/>
                </a:solidFill>
                <a:latin typeface="Corbel"/>
                <a:ea typeface="Corbel"/>
                <a:cs typeface="Corbel"/>
                <a:sym typeface="Corbel"/>
              </a:rPr>
              <a:t>BEYAHAD </a:t>
            </a:r>
            <a:r>
              <a:rPr lang="fr-FR" sz="2400">
                <a:solidFill>
                  <a:schemeClr val="lt1"/>
                </a:solidFill>
                <a:latin typeface="Corbel"/>
                <a:ea typeface="Corbel"/>
                <a:cs typeface="Corbel"/>
                <a:sym typeface="Corbel"/>
              </a:rPr>
              <a:t>qui a lieu tous le dimanches de 10h à 12h30. </a:t>
            </a:r>
            <a:br>
              <a:rPr lang="fr-FR" sz="2400">
                <a:solidFill>
                  <a:schemeClr val="lt1"/>
                </a:solidFill>
                <a:latin typeface="Corbel"/>
                <a:ea typeface="Corbel"/>
                <a:cs typeface="Corbel"/>
                <a:sym typeface="Corbel"/>
              </a:rPr>
            </a:br>
            <a:r>
              <a:rPr lang="fr-FR" sz="2400">
                <a:solidFill>
                  <a:schemeClr val="lt1"/>
                </a:solidFill>
                <a:latin typeface="Corbel"/>
                <a:ea typeface="Corbel"/>
                <a:cs typeface="Corbel"/>
                <a:sym typeface="Corbel"/>
              </a:rPr>
              <a:t>Dans ce cadre, les enfants  découvrent les premières bénédictions et prières, et se familiarisent avec les lettres de l’alphabet hébraïque. </a:t>
            </a:r>
            <a:br>
              <a:rPr lang="fr-FR" sz="2400">
                <a:solidFill>
                  <a:schemeClr val="lt1"/>
                </a:solidFill>
                <a:latin typeface="Corbel"/>
                <a:ea typeface="Corbel"/>
                <a:cs typeface="Corbel"/>
                <a:sym typeface="Corbel"/>
              </a:rPr>
            </a:br>
            <a:r>
              <a:rPr lang="fr-FR" sz="2400">
                <a:solidFill>
                  <a:schemeClr val="lt1"/>
                </a:solidFill>
                <a:latin typeface="Corbel"/>
                <a:ea typeface="Corbel"/>
                <a:cs typeface="Corbel"/>
                <a:sym typeface="Corbel"/>
              </a:rPr>
              <a:t>Ceci se fait toujours de façon ludique, en mettant </a:t>
            </a:r>
            <a:br>
              <a:rPr lang="fr-FR" sz="2400">
                <a:solidFill>
                  <a:schemeClr val="lt1"/>
                </a:solidFill>
                <a:latin typeface="Corbel"/>
                <a:ea typeface="Corbel"/>
                <a:cs typeface="Corbel"/>
                <a:sym typeface="Corbel"/>
              </a:rPr>
            </a:br>
            <a:r>
              <a:rPr lang="fr-FR" sz="2400">
                <a:solidFill>
                  <a:schemeClr val="lt1"/>
                </a:solidFill>
                <a:latin typeface="Corbel"/>
                <a:ea typeface="Corbel"/>
                <a:cs typeface="Corbel"/>
                <a:sym typeface="Corbel"/>
              </a:rPr>
              <a:t>en avant la joie de partager ces valeurs tous ensemble. </a:t>
            </a:r>
            <a:endParaRPr/>
          </a:p>
        </p:txBody>
      </p:sp>
      <p:pic>
        <p:nvPicPr>
          <p:cNvPr id="235" name="Google Shape;235;p24"/>
          <p:cNvPicPr preferRelativeResize="0"/>
          <p:nvPr/>
        </p:nvPicPr>
        <p:blipFill rotWithShape="1">
          <a:blip r:embed="rId3">
            <a:alphaModFix/>
          </a:blip>
          <a:srcRect b="0" l="0" r="0" t="0"/>
          <a:stretch/>
        </p:blipFill>
        <p:spPr>
          <a:xfrm>
            <a:off x="1043761" y="2118350"/>
            <a:ext cx="2806937" cy="42299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nvGrpSpPr>
          <p:cNvPr id="242" name="Google Shape;242;p25"/>
          <p:cNvGrpSpPr/>
          <p:nvPr/>
        </p:nvGrpSpPr>
        <p:grpSpPr>
          <a:xfrm>
            <a:off x="9206969" y="2963333"/>
            <a:ext cx="2981858" cy="3208867"/>
            <a:chOff x="9206969" y="2963333"/>
            <a:chExt cx="2981858" cy="3208867"/>
          </a:xfrm>
        </p:grpSpPr>
        <p:cxnSp>
          <p:nvCxnSpPr>
            <p:cNvPr id="243" name="Google Shape;243;p25"/>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244" name="Google Shape;244;p25"/>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245" name="Google Shape;245;p25"/>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246" name="Google Shape;246;p25"/>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247" name="Google Shape;247;p25"/>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248" name="Google Shape;248;p25"/>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9" name="Google Shape;249;p25"/>
          <p:cNvSpPr txBox="1"/>
          <p:nvPr>
            <p:ph type="title"/>
          </p:nvPr>
        </p:nvSpPr>
        <p:spPr>
          <a:xfrm>
            <a:off x="761436" y="620722"/>
            <a:ext cx="10842730" cy="67467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onsolas"/>
              <a:buNone/>
            </a:pPr>
            <a:r>
              <a:rPr b="1" lang="fr-FR">
                <a:solidFill>
                  <a:srgbClr val="002060"/>
                </a:solidFill>
                <a:latin typeface="Corbel"/>
                <a:ea typeface="Corbel"/>
                <a:cs typeface="Corbel"/>
                <a:sym typeface="Corbel"/>
              </a:rPr>
              <a:t>GAN ET BEYAHAD : BARÈME ET RÉDUCTION IMPÔT</a:t>
            </a:r>
            <a:endParaRPr b="1">
              <a:solidFill>
                <a:srgbClr val="002060"/>
              </a:solidFill>
              <a:latin typeface="Corbel"/>
              <a:ea typeface="Corbel"/>
              <a:cs typeface="Corbel"/>
              <a:sym typeface="Corbel"/>
            </a:endParaRPr>
          </a:p>
        </p:txBody>
      </p:sp>
      <p:sp>
        <p:nvSpPr>
          <p:cNvPr id="250" name="Google Shape;250;p25"/>
          <p:cNvSpPr txBox="1"/>
          <p:nvPr/>
        </p:nvSpPr>
        <p:spPr>
          <a:xfrm>
            <a:off x="912817" y="1745346"/>
            <a:ext cx="9372599" cy="8588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Noto Sans Symbols"/>
              <a:buNone/>
            </a:pPr>
            <a:r>
              <a:rPr b="1" lang="fr-FR" sz="3200" cap="none">
                <a:solidFill>
                  <a:srgbClr val="0F486F"/>
                </a:solidFill>
                <a:latin typeface="Corbel"/>
                <a:ea typeface="Corbel"/>
                <a:cs typeface="Corbel"/>
                <a:sym typeface="Corbel"/>
              </a:rPr>
              <a:t>Enfants de 3 à 6 ans   : Gan Fun …..   465€ /an </a:t>
            </a:r>
            <a:br>
              <a:rPr b="1" lang="fr-FR" sz="3200" cap="none">
                <a:solidFill>
                  <a:srgbClr val="0F486F"/>
                </a:solidFill>
                <a:latin typeface="Corbel"/>
                <a:ea typeface="Corbel"/>
                <a:cs typeface="Corbel"/>
                <a:sym typeface="Corbel"/>
              </a:rPr>
            </a:br>
            <a:r>
              <a:rPr b="1" lang="fr-FR" sz="3200" cap="none">
                <a:solidFill>
                  <a:srgbClr val="0F486F"/>
                </a:solidFill>
                <a:latin typeface="Corbel"/>
                <a:ea typeface="Corbel"/>
                <a:cs typeface="Corbel"/>
                <a:sym typeface="Corbel"/>
              </a:rPr>
              <a:t>Enfants de 6 et 7 ans : Beyahad …..   465€/an</a:t>
            </a:r>
            <a:endParaRPr/>
          </a:p>
          <a:p>
            <a:pPr indent="-121920" lvl="0" marL="274320" marR="0" rtl="0" algn="l">
              <a:lnSpc>
                <a:spcPct val="90000"/>
              </a:lnSpc>
              <a:spcBef>
                <a:spcPts val="1800"/>
              </a:spcBef>
              <a:spcAft>
                <a:spcPts val="0"/>
              </a:spcAft>
              <a:buClr>
                <a:schemeClr val="lt1"/>
              </a:buClr>
              <a:buSzPts val="2400"/>
              <a:buFont typeface="Noto Sans Symbols"/>
              <a:buNone/>
            </a:pPr>
            <a:r>
              <a:t/>
            </a:r>
            <a:endParaRPr b="1" sz="3200" cap="none">
              <a:solidFill>
                <a:srgbClr val="0F486F"/>
              </a:solidFill>
              <a:latin typeface="Century Gothic"/>
              <a:ea typeface="Century Gothic"/>
              <a:cs typeface="Century Gothic"/>
              <a:sym typeface="Century Gothic"/>
            </a:endParaRPr>
          </a:p>
        </p:txBody>
      </p:sp>
      <p:graphicFrame>
        <p:nvGraphicFramePr>
          <p:cNvPr id="251" name="Google Shape;251;p25"/>
          <p:cNvGraphicFramePr/>
          <p:nvPr/>
        </p:nvGraphicFramePr>
        <p:xfrm>
          <a:off x="957383" y="2922793"/>
          <a:ext cx="3000000" cy="3000000"/>
        </p:xfrm>
        <a:graphic>
          <a:graphicData uri="http://schemas.openxmlformats.org/drawingml/2006/table">
            <a:tbl>
              <a:tblPr bandRow="1" firstRow="1">
                <a:noFill/>
                <a:tableStyleId>{28E177B0-A6A1-4255-AB8B-60E911D267E7}</a:tableStyleId>
              </a:tblPr>
              <a:tblGrid>
                <a:gridCol w="1398350"/>
                <a:gridCol w="1398350"/>
                <a:gridCol w="1398350"/>
                <a:gridCol w="1398350"/>
                <a:gridCol w="1398350"/>
                <a:gridCol w="1398350"/>
                <a:gridCol w="1915550"/>
              </a:tblGrid>
              <a:tr h="734475">
                <a:tc>
                  <a:txBody>
                    <a:bodyPr/>
                    <a:lstStyle/>
                    <a:p>
                      <a:pPr indent="0" lvl="0" marL="0" marR="0" rtl="0" algn="ctr">
                        <a:spcBef>
                          <a:spcPts val="0"/>
                        </a:spcBef>
                        <a:spcAft>
                          <a:spcPts val="0"/>
                        </a:spcAft>
                        <a:buNone/>
                      </a:pPr>
                      <a:r>
                        <a:rPr lang="fr-FR" sz="1800" u="none" cap="none" strike="noStrike"/>
                        <a:t>Durée </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Total</a:t>
                      </a:r>
                      <a:endParaRPr sz="1800" u="none" cap="none" strike="noStrike"/>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chemeClr val="lt1"/>
                        </a:buClr>
                        <a:buSzPts val="1800"/>
                        <a:buFont typeface="Century Gothic"/>
                        <a:buNone/>
                      </a:pPr>
                      <a:r>
                        <a:rPr lang="fr-FR" sz="1800" u="none" cap="none" strike="noStrike"/>
                        <a:t>Mensualité</a:t>
                      </a:r>
                      <a:br>
                        <a:rPr lang="fr-FR" sz="1800" u="none" cap="none" strike="noStrike"/>
                      </a:br>
                      <a:r>
                        <a:rPr lang="fr-FR" sz="1800" u="none" cap="none" strike="noStrike"/>
                        <a:t>x10/an</a:t>
                      </a:r>
                      <a:endParaRPr/>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Total/an</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Déduction impôt 66%</a:t>
                      </a:r>
                      <a:endParaRPr sz="1800" u="none" cap="none" strike="noStrike"/>
                    </a:p>
                  </a:txBody>
                  <a:tcPr marT="45725" marB="45725" marR="91450" marL="91450" anchor="ctr">
                    <a:solidFill>
                      <a:srgbClr val="002060"/>
                    </a:solidFill>
                  </a:tcPr>
                </a:tc>
                <a:tc>
                  <a:txBody>
                    <a:bodyPr/>
                    <a:lstStyle/>
                    <a:p>
                      <a:pPr indent="0" lvl="0" marL="0" marR="0" rtl="0" algn="ctr">
                        <a:spcBef>
                          <a:spcPts val="0"/>
                        </a:spcBef>
                        <a:spcAft>
                          <a:spcPts val="0"/>
                        </a:spcAft>
                        <a:buNone/>
                      </a:pPr>
                      <a:r>
                        <a:rPr lang="fr-FR" sz="1800" u="none" cap="none" strike="noStrike"/>
                        <a:t>Coût </a:t>
                      </a:r>
                      <a:br>
                        <a:rPr lang="fr-FR" sz="1800" u="none" cap="none" strike="noStrike"/>
                      </a:br>
                      <a:r>
                        <a:rPr lang="fr-FR" sz="1800" u="none" cap="none" strike="noStrike"/>
                        <a:t>Net/an</a:t>
                      </a:r>
                      <a:endParaRPr sz="1800" u="none" cap="none" strike="noStrike"/>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chemeClr val="lt1"/>
                        </a:buClr>
                        <a:buSzPts val="1800"/>
                        <a:buFont typeface="Century Gothic"/>
                        <a:buNone/>
                      </a:pPr>
                      <a:r>
                        <a:rPr lang="fr-FR" sz="1800" u="none" cap="none" strike="noStrike"/>
                        <a:t>Coût </a:t>
                      </a:r>
                      <a:br>
                        <a:rPr lang="fr-FR" sz="1800" u="none" cap="none" strike="noStrike"/>
                      </a:br>
                      <a:r>
                        <a:rPr lang="fr-FR" sz="1800" u="none" cap="none" strike="noStrike"/>
                        <a:t>Net/10 mois</a:t>
                      </a:r>
                      <a:endParaRPr sz="1800" u="none" cap="none" strike="noStrike"/>
                    </a:p>
                  </a:txBody>
                  <a:tcPr marT="45725" marB="45725" marR="91450" marL="91450" anchor="ctr">
                    <a:solidFill>
                      <a:srgbClr val="002060"/>
                    </a:solidFill>
                  </a:tcPr>
                </a:tc>
              </a:tr>
              <a:tr h="734475">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Sept-Juin </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465€</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46,50€</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465€</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307€</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158€</a:t>
                      </a:r>
                      <a:endParaRPr sz="2400" u="none" cap="none" strike="noStrike">
                        <a:latin typeface="Corbel"/>
                        <a:ea typeface="Corbel"/>
                        <a:cs typeface="Corbel"/>
                        <a:sym typeface="Corbel"/>
                      </a:endParaRPr>
                    </a:p>
                  </a:txBody>
                  <a:tcPr marT="45725" marB="45725" marR="91450" marL="91450" anchor="ctr"/>
                </a:tc>
                <a:tc>
                  <a:txBody>
                    <a:bodyPr/>
                    <a:lstStyle/>
                    <a:p>
                      <a:pPr indent="0" lvl="0" marL="0" marR="0" rtl="0" algn="ctr">
                        <a:spcBef>
                          <a:spcPts val="0"/>
                        </a:spcBef>
                        <a:spcAft>
                          <a:spcPts val="0"/>
                        </a:spcAft>
                        <a:buNone/>
                      </a:pPr>
                      <a:r>
                        <a:rPr lang="fr-FR" sz="2400" u="none" cap="none" strike="noStrike">
                          <a:latin typeface="Corbel"/>
                          <a:ea typeface="Corbel"/>
                          <a:cs typeface="Corbel"/>
                          <a:sym typeface="Corbel"/>
                        </a:rPr>
                        <a:t>15,80€</a:t>
                      </a:r>
                      <a:endParaRPr sz="2400" u="none" cap="none" strike="noStrike">
                        <a:latin typeface="Corbel"/>
                        <a:ea typeface="Corbel"/>
                        <a:cs typeface="Corbel"/>
                        <a:sym typeface="Corbel"/>
                      </a:endParaRPr>
                    </a:p>
                  </a:txBody>
                  <a:tcPr marT="45725" marB="45725" marR="91450" marL="91450" anchor="ctr"/>
                </a:tc>
              </a:tr>
            </a:tbl>
          </a:graphicData>
        </a:graphic>
      </p:graphicFrame>
      <p:sp>
        <p:nvSpPr>
          <p:cNvPr id="252" name="Google Shape;252;p25"/>
          <p:cNvSpPr txBox="1"/>
          <p:nvPr/>
        </p:nvSpPr>
        <p:spPr>
          <a:xfrm>
            <a:off x="1045029" y="5268686"/>
            <a:ext cx="7543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chemeClr val="lt1"/>
                </a:solidFill>
                <a:latin typeface="Corbel"/>
                <a:ea typeface="Corbel"/>
                <a:cs typeface="Corbel"/>
                <a:sym typeface="Corbel"/>
              </a:rPr>
              <a:t>La réduction d’impôt est de 66 % du montant des dons. La réduction s'applique dans la limite de 20 % du revenu imposable.</a:t>
            </a:r>
            <a:endParaRPr sz="2000">
              <a:solidFill>
                <a:schemeClr val="lt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6"/>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59" name="Google Shape;259;p26"/>
          <p:cNvGrpSpPr/>
          <p:nvPr/>
        </p:nvGrpSpPr>
        <p:grpSpPr>
          <a:xfrm>
            <a:off x="9206969" y="2963333"/>
            <a:ext cx="2981858" cy="3208867"/>
            <a:chOff x="9206969" y="2963333"/>
            <a:chExt cx="2981858" cy="3208867"/>
          </a:xfrm>
        </p:grpSpPr>
        <p:cxnSp>
          <p:nvCxnSpPr>
            <p:cNvPr id="260" name="Google Shape;260;p26"/>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261" name="Google Shape;261;p26"/>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262" name="Google Shape;262;p26"/>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263" name="Google Shape;263;p26"/>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264" name="Google Shape;264;p26"/>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265" name="Google Shape;265;p26"/>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6" name="Google Shape;266;p26"/>
          <p:cNvSpPr txBox="1"/>
          <p:nvPr>
            <p:ph type="title"/>
          </p:nvPr>
        </p:nvSpPr>
        <p:spPr>
          <a:xfrm>
            <a:off x="1522414" y="406402"/>
            <a:ext cx="9639072" cy="787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onsolas"/>
              <a:buNone/>
            </a:pPr>
            <a:r>
              <a:rPr b="1" lang="fr-FR">
                <a:solidFill>
                  <a:srgbClr val="002060"/>
                </a:solidFill>
                <a:latin typeface="Corbel"/>
                <a:ea typeface="Corbel"/>
                <a:cs typeface="Corbel"/>
                <a:sym typeface="Corbel"/>
              </a:rPr>
              <a:t>TALMUD TORAH: UN PARCOURS DE PROGRÈS </a:t>
            </a:r>
            <a:endParaRPr b="1">
              <a:solidFill>
                <a:srgbClr val="002060"/>
              </a:solidFill>
              <a:latin typeface="Corbel"/>
              <a:ea typeface="Corbel"/>
              <a:cs typeface="Corbel"/>
              <a:sym typeface="Corbel"/>
            </a:endParaRPr>
          </a:p>
        </p:txBody>
      </p:sp>
      <p:sp>
        <p:nvSpPr>
          <p:cNvPr id="267" name="Google Shape;267;p26"/>
          <p:cNvSpPr/>
          <p:nvPr/>
        </p:nvSpPr>
        <p:spPr>
          <a:xfrm>
            <a:off x="3517896" y="1553420"/>
            <a:ext cx="7086069" cy="4339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2800">
                <a:solidFill>
                  <a:schemeClr val="lt1"/>
                </a:solidFill>
                <a:latin typeface="Corbel"/>
                <a:ea typeface="Corbel"/>
                <a:cs typeface="Corbel"/>
                <a:sym typeface="Corbel"/>
              </a:rPr>
              <a:t>Dès 8 ans, les enfants entrent au Talmud Torah qui va les amener jusqu’à la Bar/Bat Mitzva.</a:t>
            </a:r>
            <a:endParaRPr sz="2800">
              <a:solidFill>
                <a:schemeClr val="lt1"/>
              </a:solidFill>
              <a:latin typeface="Corbel"/>
              <a:ea typeface="Corbel"/>
              <a:cs typeface="Corbel"/>
              <a:sym typeface="Corbel"/>
            </a:endParaRPr>
          </a:p>
          <a:p>
            <a:pPr indent="0" lvl="0" marL="0" marR="0" rtl="0" algn="l">
              <a:spcBef>
                <a:spcPts val="0"/>
              </a:spcBef>
              <a:spcAft>
                <a:spcPts val="0"/>
              </a:spcAft>
              <a:buNone/>
            </a:pPr>
            <a:r>
              <a:rPr lang="fr-FR" sz="2800">
                <a:solidFill>
                  <a:schemeClr val="lt1"/>
                </a:solidFill>
                <a:latin typeface="Corbel"/>
                <a:ea typeface="Corbel"/>
                <a:cs typeface="Corbel"/>
                <a:sym typeface="Corbel"/>
              </a:rPr>
              <a:t>Notre Talmud Torah s’articule sur 5, 4 ou 3 ans d’études.</a:t>
            </a:r>
            <a:endParaRPr/>
          </a:p>
          <a:p>
            <a:pPr indent="0" lvl="0" marL="0" marR="0" rtl="0" algn="l">
              <a:spcBef>
                <a:spcPts val="0"/>
              </a:spcBef>
              <a:spcAft>
                <a:spcPts val="0"/>
              </a:spcAft>
              <a:buNone/>
            </a:pPr>
            <a:r>
              <a:rPr lang="fr-FR" sz="2800">
                <a:solidFill>
                  <a:schemeClr val="lt1"/>
                </a:solidFill>
                <a:latin typeface="Corbel"/>
                <a:ea typeface="Corbel"/>
                <a:cs typeface="Corbel"/>
                <a:sym typeface="Corbel"/>
              </a:rPr>
              <a:t>Certains apprentissages se font de façon linéaire - tels que l’hébreu moderne - d’autres - comme les fêtes ou la liturgie - se font en rapport avec les dates de fêtes qui reviennent et sont approfondies davantage chaque anné</a:t>
            </a:r>
            <a:r>
              <a:rPr lang="fr-FR" sz="2400">
                <a:solidFill>
                  <a:schemeClr val="lt1"/>
                </a:solidFill>
                <a:latin typeface="Century Gothic"/>
                <a:ea typeface="Century Gothic"/>
                <a:cs typeface="Century Gothic"/>
                <a:sym typeface="Century Gothic"/>
              </a:rPr>
              <a:t>e.</a:t>
            </a:r>
            <a:endParaRPr sz="24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pic>
        <p:nvPicPr>
          <p:cNvPr id="268" name="Google Shape;268;p26"/>
          <p:cNvPicPr preferRelativeResize="0"/>
          <p:nvPr/>
        </p:nvPicPr>
        <p:blipFill rotWithShape="1">
          <a:blip r:embed="rId3">
            <a:alphaModFix/>
          </a:blip>
          <a:srcRect b="0" l="0" r="0" t="0"/>
          <a:stretch/>
        </p:blipFill>
        <p:spPr>
          <a:xfrm>
            <a:off x="260334" y="1660203"/>
            <a:ext cx="3091465" cy="39478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pSp>
        <p:nvGrpSpPr>
          <p:cNvPr id="274" name="Google Shape;274;p27"/>
          <p:cNvGrpSpPr/>
          <p:nvPr/>
        </p:nvGrpSpPr>
        <p:grpSpPr>
          <a:xfrm>
            <a:off x="9206969" y="2963333"/>
            <a:ext cx="2981858" cy="3208867"/>
            <a:chOff x="9206969" y="2963333"/>
            <a:chExt cx="2981858" cy="3208867"/>
          </a:xfrm>
        </p:grpSpPr>
        <p:cxnSp>
          <p:nvCxnSpPr>
            <p:cNvPr id="275" name="Google Shape;275;p27"/>
            <p:cNvCxnSpPr/>
            <p:nvPr/>
          </p:nvCxnSpPr>
          <p:spPr>
            <a:xfrm flipH="1">
              <a:off x="11276012" y="2963333"/>
              <a:ext cx="912814" cy="912812"/>
            </a:xfrm>
            <a:prstGeom prst="straightConnector1">
              <a:avLst/>
            </a:prstGeom>
            <a:noFill/>
            <a:ln cap="flat" cmpd="sng" w="9525">
              <a:solidFill>
                <a:srgbClr val="FFFFFF"/>
              </a:solidFill>
              <a:prstDash val="solid"/>
              <a:round/>
              <a:headEnd len="sm" w="sm" type="none"/>
              <a:tailEnd len="sm" w="sm" type="none"/>
            </a:ln>
          </p:spPr>
        </p:cxnSp>
        <p:cxnSp>
          <p:nvCxnSpPr>
            <p:cNvPr id="276" name="Google Shape;276;p27"/>
            <p:cNvCxnSpPr/>
            <p:nvPr/>
          </p:nvCxnSpPr>
          <p:spPr>
            <a:xfrm flipH="1">
              <a:off x="9206969" y="3190344"/>
              <a:ext cx="2981857" cy="2981856"/>
            </a:xfrm>
            <a:prstGeom prst="straightConnector1">
              <a:avLst/>
            </a:prstGeom>
            <a:noFill/>
            <a:ln cap="flat" cmpd="sng" w="9525">
              <a:solidFill>
                <a:srgbClr val="FFFFFF"/>
              </a:solidFill>
              <a:prstDash val="solid"/>
              <a:round/>
              <a:headEnd len="sm" w="sm" type="none"/>
              <a:tailEnd len="sm" w="sm" type="none"/>
            </a:ln>
          </p:spPr>
        </p:cxnSp>
        <p:cxnSp>
          <p:nvCxnSpPr>
            <p:cNvPr id="277" name="Google Shape;277;p27"/>
            <p:cNvCxnSpPr/>
            <p:nvPr/>
          </p:nvCxnSpPr>
          <p:spPr>
            <a:xfrm flipH="1">
              <a:off x="10292292" y="3285067"/>
              <a:ext cx="1896534" cy="1896533"/>
            </a:xfrm>
            <a:prstGeom prst="straightConnector1">
              <a:avLst/>
            </a:prstGeom>
            <a:noFill/>
            <a:ln cap="flat" cmpd="sng" w="9525">
              <a:solidFill>
                <a:srgbClr val="FFFFFF"/>
              </a:solidFill>
              <a:prstDash val="solid"/>
              <a:round/>
              <a:headEnd len="sm" w="sm" type="none"/>
              <a:tailEnd len="sm" w="sm" type="none"/>
            </a:ln>
          </p:spPr>
        </p:cxnSp>
        <p:cxnSp>
          <p:nvCxnSpPr>
            <p:cNvPr id="278" name="Google Shape;278;p27"/>
            <p:cNvCxnSpPr/>
            <p:nvPr/>
          </p:nvCxnSpPr>
          <p:spPr>
            <a:xfrm flipH="1">
              <a:off x="10443103" y="3131080"/>
              <a:ext cx="1745722" cy="1745720"/>
            </a:xfrm>
            <a:prstGeom prst="straightConnector1">
              <a:avLst/>
            </a:prstGeom>
            <a:noFill/>
            <a:ln cap="flat" cmpd="sng" w="28575">
              <a:solidFill>
                <a:srgbClr val="FFFFFF"/>
              </a:solidFill>
              <a:prstDash val="solid"/>
              <a:round/>
              <a:headEnd len="sm" w="sm" type="none"/>
              <a:tailEnd len="sm" w="sm" type="none"/>
            </a:ln>
          </p:spPr>
        </p:cxnSp>
        <p:cxnSp>
          <p:nvCxnSpPr>
            <p:cNvPr id="279" name="Google Shape;279;p27"/>
            <p:cNvCxnSpPr/>
            <p:nvPr/>
          </p:nvCxnSpPr>
          <p:spPr>
            <a:xfrm flipH="1">
              <a:off x="10918826" y="3683001"/>
              <a:ext cx="1270001" cy="1269999"/>
            </a:xfrm>
            <a:prstGeom prst="straightConnector1">
              <a:avLst/>
            </a:prstGeom>
            <a:noFill/>
            <a:ln cap="flat" cmpd="sng" w="28575">
              <a:solidFill>
                <a:srgbClr val="FFFFFF"/>
              </a:solidFill>
              <a:prstDash val="solid"/>
              <a:round/>
              <a:headEnd len="sm" w="sm" type="none"/>
              <a:tailEnd len="sm" w="sm" type="none"/>
            </a:ln>
          </p:spPr>
        </p:cxnSp>
      </p:grpSp>
      <p:sp>
        <p:nvSpPr>
          <p:cNvPr id="280" name="Google Shape;280;p27"/>
          <p:cNvSpPr/>
          <p:nvPr/>
        </p:nvSpPr>
        <p:spPr>
          <a:xfrm>
            <a:off x="10639426" y="4693688"/>
            <a:ext cx="914400" cy="914400"/>
          </a:xfrm>
          <a:prstGeom prst="star6">
            <a:avLst>
              <a:gd fmla="val 28868" name="adj"/>
              <a:gd fmla="val 115470" name="hf"/>
            </a:avLst>
          </a:prstGeom>
          <a:gradFill>
            <a:gsLst>
              <a:gs pos="0">
                <a:srgbClr val="62D2EF"/>
              </a:gs>
              <a:gs pos="10000">
                <a:srgbClr val="62D2EF"/>
              </a:gs>
              <a:gs pos="100000">
                <a:srgbClr val="05578D"/>
              </a:gs>
            </a:gsLst>
            <a:lin ang="6120000" scaled="0"/>
          </a:gra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1" name="Google Shape;281;p27"/>
          <p:cNvSpPr/>
          <p:nvPr/>
        </p:nvSpPr>
        <p:spPr>
          <a:xfrm>
            <a:off x="2139886" y="609990"/>
            <a:ext cx="783067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3600" cap="none">
                <a:solidFill>
                  <a:srgbClr val="002060"/>
                </a:solidFill>
                <a:latin typeface="Corbel"/>
                <a:ea typeface="Corbel"/>
                <a:cs typeface="Corbel"/>
                <a:sym typeface="Corbel"/>
              </a:rPr>
              <a:t>TALMUD TORAH: HÉBREU MODERNE</a:t>
            </a:r>
            <a:endParaRPr/>
          </a:p>
        </p:txBody>
      </p:sp>
      <p:sp>
        <p:nvSpPr>
          <p:cNvPr id="282" name="Google Shape;282;p27"/>
          <p:cNvSpPr/>
          <p:nvPr/>
        </p:nvSpPr>
        <p:spPr>
          <a:xfrm>
            <a:off x="696682" y="1560739"/>
            <a:ext cx="1016725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2800" u="sng">
                <a:solidFill>
                  <a:schemeClr val="lt1"/>
                </a:solidFill>
                <a:latin typeface="Corbel"/>
                <a:ea typeface="Corbel"/>
                <a:cs typeface="Corbel"/>
                <a:sym typeface="Corbel"/>
              </a:rPr>
              <a:t>Une place importante est faite à l’hébreu en tant que langue vivante</a:t>
            </a:r>
            <a:endParaRPr/>
          </a:p>
        </p:txBody>
      </p:sp>
      <p:sp>
        <p:nvSpPr>
          <p:cNvPr id="283" name="Google Shape;283;p27"/>
          <p:cNvSpPr/>
          <p:nvPr/>
        </p:nvSpPr>
        <p:spPr>
          <a:xfrm>
            <a:off x="723073" y="2617653"/>
            <a:ext cx="10238845" cy="267611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1" lang="fr-FR" sz="2200">
                <a:solidFill>
                  <a:schemeClr val="lt1"/>
                </a:solidFill>
                <a:latin typeface="Corbel"/>
                <a:ea typeface="Corbel"/>
                <a:cs typeface="Corbel"/>
                <a:sym typeface="Corbel"/>
              </a:rPr>
              <a:t>Année 1:</a:t>
            </a:r>
            <a:r>
              <a:rPr lang="fr-FR" sz="2000">
                <a:solidFill>
                  <a:schemeClr val="lt1"/>
                </a:solidFill>
                <a:latin typeface="Corbel"/>
                <a:ea typeface="Corbel"/>
                <a:cs typeface="Corbel"/>
                <a:sym typeface="Corbel"/>
              </a:rPr>
              <a:t>  Maîtriser la lecture de l'alphabet et bonnes notions basiques en hébreu moderne. </a:t>
            </a:r>
            <a:br>
              <a:rPr lang="fr-FR" sz="2400">
                <a:solidFill>
                  <a:schemeClr val="lt1"/>
                </a:solidFill>
                <a:latin typeface="Corbel"/>
                <a:ea typeface="Corbel"/>
                <a:cs typeface="Corbel"/>
                <a:sym typeface="Corbel"/>
              </a:rPr>
            </a:br>
            <a:endParaRPr sz="10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b="1" i="1" lang="fr-FR" sz="2200">
                <a:solidFill>
                  <a:schemeClr val="lt1"/>
                </a:solidFill>
                <a:latin typeface="Corbel"/>
                <a:ea typeface="Corbel"/>
                <a:cs typeface="Corbel"/>
                <a:sym typeface="Corbel"/>
              </a:rPr>
              <a:t>Année 2: </a:t>
            </a:r>
            <a:r>
              <a:rPr lang="fr-FR" sz="2000">
                <a:solidFill>
                  <a:schemeClr val="lt1"/>
                </a:solidFill>
                <a:latin typeface="Corbel"/>
                <a:ea typeface="Corbel"/>
                <a:cs typeface="Corbel"/>
                <a:sym typeface="Corbel"/>
              </a:rPr>
              <a:t> Lire des textes plus complexes et acquérir des compétences simples à l’oral.  </a:t>
            </a:r>
            <a:br>
              <a:rPr lang="fr-FR" sz="2000">
                <a:solidFill>
                  <a:schemeClr val="lt1"/>
                </a:solidFill>
                <a:latin typeface="Corbel"/>
                <a:ea typeface="Corbel"/>
                <a:cs typeface="Corbel"/>
                <a:sym typeface="Corbel"/>
              </a:rPr>
            </a:br>
            <a:endParaRPr sz="10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b="1" i="1" lang="fr-FR" sz="2200">
                <a:solidFill>
                  <a:schemeClr val="lt1"/>
                </a:solidFill>
                <a:latin typeface="Corbel"/>
                <a:ea typeface="Corbel"/>
                <a:cs typeface="Corbel"/>
                <a:sym typeface="Corbel"/>
              </a:rPr>
              <a:t>Année 3 :</a:t>
            </a:r>
            <a:r>
              <a:rPr b="1" i="1" lang="fr-FR" sz="24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Acquérir des bases d'hébreu biblique et passage hébreu moderne &gt; hébreu biblique</a:t>
            </a:r>
            <a:br>
              <a:rPr lang="fr-FR" sz="2000">
                <a:solidFill>
                  <a:schemeClr val="lt1"/>
                </a:solidFill>
                <a:latin typeface="Corbel"/>
                <a:ea typeface="Corbel"/>
                <a:cs typeface="Corbel"/>
                <a:sym typeface="Corbel"/>
              </a:rPr>
            </a:br>
            <a:endParaRPr sz="1000">
              <a:solidFill>
                <a:schemeClr val="lt1"/>
              </a:solidFill>
              <a:latin typeface="Corbel"/>
              <a:ea typeface="Corbel"/>
              <a:cs typeface="Corbel"/>
              <a:sym typeface="Corbel"/>
            </a:endParaRPr>
          </a:p>
          <a:p>
            <a:pPr indent="0" lvl="0" marL="0" marR="0" rtl="0" algn="l">
              <a:lnSpc>
                <a:spcPct val="115000"/>
              </a:lnSpc>
              <a:spcBef>
                <a:spcPts val="0"/>
              </a:spcBef>
              <a:spcAft>
                <a:spcPts val="0"/>
              </a:spcAft>
              <a:buNone/>
            </a:pPr>
            <a:r>
              <a:rPr b="1" i="1" lang="fr-FR" sz="2200">
                <a:solidFill>
                  <a:schemeClr val="lt1"/>
                </a:solidFill>
                <a:latin typeface="Corbel"/>
                <a:ea typeface="Corbel"/>
                <a:cs typeface="Corbel"/>
                <a:sym typeface="Corbel"/>
              </a:rPr>
              <a:t>Année 4:</a:t>
            </a:r>
            <a:r>
              <a:rPr lang="fr-FR" sz="2400">
                <a:solidFill>
                  <a:schemeClr val="lt1"/>
                </a:solidFill>
                <a:latin typeface="Corbel"/>
                <a:ea typeface="Corbel"/>
                <a:cs typeface="Corbel"/>
                <a:sym typeface="Corbel"/>
              </a:rPr>
              <a:t>  </a:t>
            </a:r>
            <a:r>
              <a:rPr lang="fr-FR" sz="2000">
                <a:solidFill>
                  <a:schemeClr val="lt1"/>
                </a:solidFill>
                <a:latin typeface="Corbel"/>
                <a:ea typeface="Corbel"/>
                <a:cs typeface="Corbel"/>
                <a:sym typeface="Corbel"/>
              </a:rPr>
              <a:t>Préparer la BM et renforcer les connaissances de la langue hébraïque.  </a:t>
            </a:r>
            <a:endParaRPr sz="2000">
              <a:solidFill>
                <a:schemeClr val="lt1"/>
              </a:solidFill>
              <a:latin typeface="Corbel"/>
              <a:ea typeface="Corbel"/>
              <a:cs typeface="Corbel"/>
              <a:sym typeface="Corbel"/>
            </a:endParaRPr>
          </a:p>
          <a:p>
            <a:pPr indent="0" lvl="0" marL="0" marR="0" rtl="0" algn="just">
              <a:lnSpc>
                <a:spcPct val="115000"/>
              </a:lnSpc>
              <a:spcBef>
                <a:spcPts val="0"/>
              </a:spcBef>
              <a:spcAft>
                <a:spcPts val="0"/>
              </a:spcAft>
              <a:buNone/>
            </a:pPr>
            <a:r>
              <a:rPr lang="fr-FR" sz="2400">
                <a:solidFill>
                  <a:schemeClr val="lt1"/>
                </a:solidFill>
                <a:latin typeface="Corbel"/>
                <a:ea typeface="Corbel"/>
                <a:cs typeface="Corbel"/>
                <a:sym typeface="Corbe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ecteur">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